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4"/>
  </p:sldMasterIdLst>
  <p:notesMasterIdLst>
    <p:notesMasterId r:id="rId30"/>
  </p:notesMasterIdLst>
  <p:handoutMasterIdLst>
    <p:handoutMasterId r:id="rId31"/>
  </p:handoutMasterIdLst>
  <p:sldIdLst>
    <p:sldId id="522" r:id="rId5"/>
    <p:sldId id="531" r:id="rId6"/>
    <p:sldId id="525" r:id="rId7"/>
    <p:sldId id="532" r:id="rId8"/>
    <p:sldId id="534" r:id="rId9"/>
    <p:sldId id="499" r:id="rId10"/>
    <p:sldId id="528" r:id="rId11"/>
    <p:sldId id="500" r:id="rId12"/>
    <p:sldId id="501" r:id="rId13"/>
    <p:sldId id="515" r:id="rId14"/>
    <p:sldId id="526" r:id="rId15"/>
    <p:sldId id="533" r:id="rId16"/>
    <p:sldId id="495" r:id="rId17"/>
    <p:sldId id="380" r:id="rId18"/>
    <p:sldId id="379" r:id="rId19"/>
    <p:sldId id="503" r:id="rId20"/>
    <p:sldId id="496" r:id="rId21"/>
    <p:sldId id="514" r:id="rId22"/>
    <p:sldId id="523" r:id="rId23"/>
    <p:sldId id="530" r:id="rId24"/>
    <p:sldId id="524" r:id="rId25"/>
    <p:sldId id="516" r:id="rId26"/>
    <p:sldId id="517" r:id="rId27"/>
    <p:sldId id="520" r:id="rId28"/>
    <p:sldId id="535" r:id="rId29"/>
  </p:sldIdLst>
  <p:sldSz cx="9144000" cy="6858000" type="screen4x3"/>
  <p:notesSz cx="6858000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BD6"/>
    <a:srgbClr val="AECFE2"/>
    <a:srgbClr val="C29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9"/>
  </p:normalViewPr>
  <p:slideViewPr>
    <p:cSldViewPr snapToGrid="0" snapToObjects="1" showGuides="1">
      <p:cViewPr varScale="1">
        <p:scale>
          <a:sx n="60" d="100"/>
          <a:sy n="60" d="100"/>
        </p:scale>
        <p:origin x="5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DA29E-3646-43A0-B644-FB9FCDF78F6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ECC4B93-A677-45CF-BFD0-85528DC67CEA}">
      <dgm:prSet phldrT="[Teksti]" custT="1"/>
      <dgm:spPr/>
      <dgm:t>
        <a:bodyPr/>
        <a:lstStyle/>
        <a:p>
          <a:r>
            <a:rPr lang="fi-FI" sz="1600" b="1" dirty="0" err="1" smtClean="0">
              <a:solidFill>
                <a:schemeClr val="bg1"/>
              </a:solidFill>
            </a:rPr>
            <a:t>Accessible</a:t>
          </a:r>
          <a:r>
            <a:rPr lang="fi-FI" sz="1600" b="1" dirty="0" smtClean="0">
              <a:solidFill>
                <a:schemeClr val="bg1"/>
              </a:solidFill>
            </a:rPr>
            <a:t> and </a:t>
          </a:r>
          <a:r>
            <a:rPr lang="fi-FI" sz="1600" b="1" dirty="0" err="1" smtClean="0">
              <a:solidFill>
                <a:schemeClr val="bg1"/>
              </a:solidFill>
            </a:rPr>
            <a:t>Customer-orientated</a:t>
          </a:r>
          <a:endParaRPr lang="fi-FI" sz="1600" b="1" dirty="0">
            <a:solidFill>
              <a:schemeClr val="bg1"/>
            </a:solidFill>
          </a:endParaRPr>
        </a:p>
      </dgm:t>
    </dgm:pt>
    <dgm:pt modelId="{0D158629-3B2C-42E2-8ACE-6E70C3CB3B09}" type="parTrans" cxnId="{D136D051-872B-4582-B4EC-4A3EFE363CAA}">
      <dgm:prSet/>
      <dgm:spPr/>
      <dgm:t>
        <a:bodyPr/>
        <a:lstStyle/>
        <a:p>
          <a:endParaRPr lang="fi-FI"/>
        </a:p>
      </dgm:t>
    </dgm:pt>
    <dgm:pt modelId="{FE5FB5C0-FF8E-4887-A73F-BF20A2FD8C79}" type="sibTrans" cxnId="{D136D051-872B-4582-B4EC-4A3EFE363CAA}">
      <dgm:prSet/>
      <dgm:spPr/>
      <dgm:t>
        <a:bodyPr/>
        <a:lstStyle/>
        <a:p>
          <a:endParaRPr lang="fi-FI"/>
        </a:p>
      </dgm:t>
    </dgm:pt>
    <dgm:pt modelId="{23956F88-9CBA-40AC-973C-802F36F5E162}">
      <dgm:prSet phldrT="[Teksti]" custT="1"/>
      <dgm:spPr/>
      <dgm:t>
        <a:bodyPr/>
        <a:lstStyle/>
        <a:p>
          <a:r>
            <a:rPr lang="fi-FI" sz="1600" b="1" dirty="0" smtClean="0">
              <a:solidFill>
                <a:schemeClr val="bg1"/>
              </a:solidFill>
            </a:rPr>
            <a:t>Digital</a:t>
          </a:r>
          <a:endParaRPr lang="fi-FI" sz="1600" b="1" dirty="0">
            <a:solidFill>
              <a:schemeClr val="bg1"/>
            </a:solidFill>
          </a:endParaRPr>
        </a:p>
      </dgm:t>
    </dgm:pt>
    <dgm:pt modelId="{223572AF-36B5-40F4-97D8-A2D2C0C9B2DD}" type="parTrans" cxnId="{5280F317-57B7-4643-B643-915DB6DC1492}">
      <dgm:prSet/>
      <dgm:spPr/>
      <dgm:t>
        <a:bodyPr/>
        <a:lstStyle/>
        <a:p>
          <a:endParaRPr lang="fi-FI"/>
        </a:p>
      </dgm:t>
    </dgm:pt>
    <dgm:pt modelId="{69E21912-9066-44B5-83A1-8DA2B975F3A1}" type="sibTrans" cxnId="{5280F317-57B7-4643-B643-915DB6DC1492}">
      <dgm:prSet/>
      <dgm:spPr/>
      <dgm:t>
        <a:bodyPr/>
        <a:lstStyle/>
        <a:p>
          <a:endParaRPr lang="fi-FI"/>
        </a:p>
      </dgm:t>
    </dgm:pt>
    <dgm:pt modelId="{7AE1C933-3E14-4594-86AD-81965A9CB391}">
      <dgm:prSet phldrT="[Teksti]" custT="1"/>
      <dgm:spPr/>
      <dgm:t>
        <a:bodyPr/>
        <a:lstStyle/>
        <a:p>
          <a:r>
            <a:rPr lang="fi-FI" sz="1600" b="1" dirty="0" err="1" smtClean="0"/>
            <a:t>High-quality</a:t>
          </a:r>
          <a:r>
            <a:rPr lang="fi-FI" sz="1600" b="1" dirty="0" smtClean="0"/>
            <a:t> and </a:t>
          </a:r>
          <a:r>
            <a:rPr lang="fi-FI" sz="1600" b="1" dirty="0" err="1" smtClean="0"/>
            <a:t>Competent</a:t>
          </a:r>
          <a:endParaRPr lang="fi-FI" sz="1600" b="1" dirty="0"/>
        </a:p>
      </dgm:t>
    </dgm:pt>
    <dgm:pt modelId="{E73B5B7E-2A7F-4BD1-8947-9665AF6E9003}" type="parTrans" cxnId="{F8327C2F-34C3-4318-BDA3-7C18945BBE01}">
      <dgm:prSet/>
      <dgm:spPr/>
      <dgm:t>
        <a:bodyPr/>
        <a:lstStyle/>
        <a:p>
          <a:endParaRPr lang="fi-FI"/>
        </a:p>
      </dgm:t>
    </dgm:pt>
    <dgm:pt modelId="{1432F776-9242-4932-8A24-B0A5865AFB8D}" type="sibTrans" cxnId="{F8327C2F-34C3-4318-BDA3-7C18945BBE01}">
      <dgm:prSet/>
      <dgm:spPr/>
      <dgm:t>
        <a:bodyPr/>
        <a:lstStyle/>
        <a:p>
          <a:endParaRPr lang="fi-FI"/>
        </a:p>
      </dgm:t>
    </dgm:pt>
    <dgm:pt modelId="{788A93BB-BCBE-42CB-A613-F557CB1A3791}">
      <dgm:prSet phldrT="[Teksti]" custT="1"/>
      <dgm:spPr/>
      <dgm:t>
        <a:bodyPr/>
        <a:lstStyle/>
        <a:p>
          <a:r>
            <a:rPr lang="fi-FI" sz="1600" b="1" dirty="0" err="1" smtClean="0"/>
            <a:t>Equal</a:t>
          </a:r>
          <a:r>
            <a:rPr lang="fi-FI" sz="1600" b="1" dirty="0" smtClean="0"/>
            <a:t> and </a:t>
          </a:r>
          <a:r>
            <a:rPr lang="fi-FI" sz="1600" b="1" dirty="0" err="1" smtClean="0"/>
            <a:t>Sustainable</a:t>
          </a:r>
          <a:endParaRPr lang="fi-FI" sz="1600" b="1" dirty="0"/>
        </a:p>
      </dgm:t>
    </dgm:pt>
    <dgm:pt modelId="{B0C23874-09B0-41BC-BF34-D5654068C59C}" type="parTrans" cxnId="{9901874D-2AA4-4B9E-9563-86A6644DDB69}">
      <dgm:prSet/>
      <dgm:spPr/>
      <dgm:t>
        <a:bodyPr/>
        <a:lstStyle/>
        <a:p>
          <a:endParaRPr lang="fi-FI"/>
        </a:p>
      </dgm:t>
    </dgm:pt>
    <dgm:pt modelId="{B4B9713B-8BA0-4D70-A438-B44FAD0852A7}" type="sibTrans" cxnId="{9901874D-2AA4-4B9E-9563-86A6644DDB69}">
      <dgm:prSet/>
      <dgm:spPr/>
      <dgm:t>
        <a:bodyPr/>
        <a:lstStyle/>
        <a:p>
          <a:endParaRPr lang="fi-FI"/>
        </a:p>
      </dgm:t>
    </dgm:pt>
    <dgm:pt modelId="{AB78EB8A-D64E-498B-BA64-736D91FBCBBA}">
      <dgm:prSet phldrT="[Teksti]" custT="1"/>
      <dgm:spPr/>
      <dgm:t>
        <a:bodyPr/>
        <a:lstStyle/>
        <a:p>
          <a:r>
            <a:rPr lang="fi-FI" sz="1600" b="1" dirty="0" smtClean="0"/>
            <a:t>Cross-</a:t>
          </a:r>
          <a:r>
            <a:rPr lang="fi-FI" sz="1600" b="1" dirty="0" err="1" smtClean="0"/>
            <a:t>sectoral</a:t>
          </a:r>
          <a:r>
            <a:rPr lang="fi-FI" sz="1600" b="1" dirty="0" smtClean="0"/>
            <a:t> and </a:t>
          </a:r>
          <a:r>
            <a:rPr lang="fi-FI" sz="1600" b="1" dirty="0" err="1" smtClean="0"/>
            <a:t>Coordinated</a:t>
          </a:r>
          <a:endParaRPr lang="fi-FI" sz="1600" b="1" dirty="0"/>
        </a:p>
      </dgm:t>
    </dgm:pt>
    <dgm:pt modelId="{B53748F2-DC90-4CAC-9668-D61FCA9F46F5}" type="parTrans" cxnId="{2666F4EA-3841-4940-B871-31793A9D69C7}">
      <dgm:prSet/>
      <dgm:spPr/>
      <dgm:t>
        <a:bodyPr/>
        <a:lstStyle/>
        <a:p>
          <a:endParaRPr lang="fi-FI"/>
        </a:p>
      </dgm:t>
    </dgm:pt>
    <dgm:pt modelId="{53D1E9D0-CA17-4F48-93AA-526A9B408BBE}" type="sibTrans" cxnId="{2666F4EA-3841-4940-B871-31793A9D69C7}">
      <dgm:prSet/>
      <dgm:spPr/>
      <dgm:t>
        <a:bodyPr/>
        <a:lstStyle/>
        <a:p>
          <a:endParaRPr lang="fi-FI"/>
        </a:p>
      </dgm:t>
    </dgm:pt>
    <dgm:pt modelId="{A1B59140-91C2-47CC-B5CF-9EFB27E5D0BE}">
      <dgm:prSet phldrT="[Teksti]" custT="1"/>
      <dgm:spPr/>
      <dgm:t>
        <a:bodyPr/>
        <a:lstStyle/>
        <a:p>
          <a:r>
            <a:rPr lang="fi-FI" sz="1600" b="1" dirty="0" err="1" smtClean="0"/>
            <a:t>Evidence-based</a:t>
          </a:r>
          <a:endParaRPr lang="fi-FI" sz="1600" b="1" dirty="0"/>
        </a:p>
      </dgm:t>
    </dgm:pt>
    <dgm:pt modelId="{0DCB17E8-060C-4031-8805-A2169E4C039E}" type="parTrans" cxnId="{C6B5CBB4-3305-4F05-895A-36DFEDF15541}">
      <dgm:prSet/>
      <dgm:spPr/>
      <dgm:t>
        <a:bodyPr/>
        <a:lstStyle/>
        <a:p>
          <a:endParaRPr lang="fi-FI"/>
        </a:p>
      </dgm:t>
    </dgm:pt>
    <dgm:pt modelId="{9B669F79-36FD-4580-A91B-12F6A2D7C99D}" type="sibTrans" cxnId="{C6B5CBB4-3305-4F05-895A-36DFEDF15541}">
      <dgm:prSet/>
      <dgm:spPr/>
      <dgm:t>
        <a:bodyPr/>
        <a:lstStyle/>
        <a:p>
          <a:endParaRPr lang="fi-FI"/>
        </a:p>
      </dgm:t>
    </dgm:pt>
    <dgm:pt modelId="{384AD8EA-0D10-4529-9C7E-6575851FEBB6}">
      <dgm:prSet phldrT="[Teksti]" custT="1"/>
      <dgm:spPr/>
      <dgm:t>
        <a:bodyPr anchor="ctr"/>
        <a:lstStyle/>
        <a:p>
          <a:pPr algn="l"/>
          <a:r>
            <a:rPr lang="fi-FI" sz="1200" b="0" dirty="0" err="1" smtClean="0"/>
            <a:t>Everyone</a:t>
          </a:r>
          <a:r>
            <a:rPr lang="fi-FI" sz="1200" b="0" dirty="0" smtClean="0"/>
            <a:t> </a:t>
          </a:r>
          <a:r>
            <a:rPr lang="fi-FI" sz="1200" b="0" dirty="0" err="1" smtClean="0"/>
            <a:t>has</a:t>
          </a:r>
          <a:r>
            <a:rPr lang="fi-FI" sz="1200" b="0" dirty="0" smtClean="0"/>
            <a:t> </a:t>
          </a:r>
          <a:r>
            <a:rPr lang="fi-FI" sz="1200" b="0" dirty="0" err="1" smtClean="0"/>
            <a:t>the</a:t>
          </a:r>
          <a:r>
            <a:rPr lang="fi-FI" sz="1200" b="0" dirty="0" smtClean="0"/>
            <a:t> </a:t>
          </a:r>
          <a:r>
            <a:rPr lang="en-US" sz="1200" b="0" dirty="0" smtClean="0"/>
            <a:t>potential and skills to make </a:t>
          </a:r>
          <a:r>
            <a:rPr lang="fi-FI" sz="1200" b="0" dirty="0" err="1" smtClean="0"/>
            <a:t>well-informed</a:t>
          </a:r>
          <a:r>
            <a:rPr lang="fi-FI" sz="1200" b="0" dirty="0" smtClean="0"/>
            <a:t> and </a:t>
          </a:r>
          <a:r>
            <a:rPr lang="fi-FI" sz="1200" b="0" dirty="0" err="1" smtClean="0"/>
            <a:t>conscious</a:t>
          </a:r>
          <a:r>
            <a:rPr lang="fi-FI" sz="1200" b="0" dirty="0" smtClean="0"/>
            <a:t> </a:t>
          </a:r>
          <a:r>
            <a:rPr lang="fi-FI" sz="1200" b="0" dirty="0" err="1" smtClean="0"/>
            <a:t>plans</a:t>
          </a:r>
          <a:r>
            <a:rPr lang="fi-FI" sz="1200" b="0" dirty="0" smtClean="0"/>
            <a:t> and </a:t>
          </a:r>
          <a:r>
            <a:rPr lang="fi-FI" sz="1200" b="0" dirty="0" err="1" smtClean="0"/>
            <a:t>decisions</a:t>
          </a:r>
          <a:r>
            <a:rPr lang="fi-FI" sz="1200" b="0" dirty="0" smtClean="0"/>
            <a:t> on </a:t>
          </a:r>
          <a:r>
            <a:rPr lang="fi-FI" sz="1200" b="0" dirty="0" err="1" smtClean="0"/>
            <a:t>their</a:t>
          </a:r>
          <a:r>
            <a:rPr lang="fi-FI" sz="1200" b="0" dirty="0" smtClean="0"/>
            <a:t> </a:t>
          </a:r>
          <a:r>
            <a:rPr lang="fi-FI" sz="1200" b="0" dirty="0" err="1" smtClean="0"/>
            <a:t>upskilling</a:t>
          </a:r>
          <a:r>
            <a:rPr lang="fi-FI" sz="1200" b="0" dirty="0" smtClean="0"/>
            <a:t> and </a:t>
          </a:r>
          <a:r>
            <a:rPr lang="fi-FI" sz="1200" b="0" dirty="0" err="1" smtClean="0"/>
            <a:t>careers</a:t>
          </a:r>
          <a:r>
            <a:rPr lang="fi-FI" sz="1200" b="0" dirty="0" smtClean="0"/>
            <a:t> in </a:t>
          </a:r>
          <a:r>
            <a:rPr lang="en-US" sz="1200" b="0" dirty="0" smtClean="0"/>
            <a:t>a changing world of work.</a:t>
          </a:r>
          <a:endParaRPr lang="fi-FI" sz="1200" dirty="0"/>
        </a:p>
      </dgm:t>
    </dgm:pt>
    <dgm:pt modelId="{B38D32C8-FD77-46A7-8EBE-24399C09C172}" type="sibTrans" cxnId="{085F21FD-DD0D-4BD9-8E42-27BC89DB392B}">
      <dgm:prSet/>
      <dgm:spPr/>
      <dgm:t>
        <a:bodyPr/>
        <a:lstStyle/>
        <a:p>
          <a:endParaRPr lang="fi-FI"/>
        </a:p>
      </dgm:t>
    </dgm:pt>
    <dgm:pt modelId="{2E327E1E-42A2-44C3-ACF9-504EBBA461A3}" type="parTrans" cxnId="{085F21FD-DD0D-4BD9-8E42-27BC89DB392B}">
      <dgm:prSet/>
      <dgm:spPr/>
      <dgm:t>
        <a:bodyPr/>
        <a:lstStyle/>
        <a:p>
          <a:endParaRPr lang="fi-FI"/>
        </a:p>
      </dgm:t>
    </dgm:pt>
    <dgm:pt modelId="{2F9DF72A-4B4A-4F82-B4F5-57186EC5DFFD}">
      <dgm:prSet phldrT="[Teksti]" custT="1"/>
      <dgm:spPr/>
      <dgm:t>
        <a:bodyPr anchor="ctr"/>
        <a:lstStyle/>
        <a:p>
          <a:pPr algn="l"/>
          <a:r>
            <a:rPr lang="en-US" sz="1200" dirty="0" smtClean="0"/>
            <a:t>A well-functioning ecosystem of digital services for continuous learning, in which guidance and career development are at the </a:t>
          </a:r>
          <a:r>
            <a:rPr lang="en-US" sz="1200" dirty="0" err="1" smtClean="0"/>
            <a:t>centre</a:t>
          </a:r>
          <a:r>
            <a:rPr lang="en-US" sz="1200" dirty="0" smtClean="0"/>
            <a:t>, serving lifelong learners smoothly, including the use of artificial intelligence.</a:t>
          </a:r>
          <a:endParaRPr lang="fi-FI" sz="1200" dirty="0"/>
        </a:p>
      </dgm:t>
    </dgm:pt>
    <dgm:pt modelId="{B7935982-1AC6-4CC8-BB97-11F0DCF71820}" type="sibTrans" cxnId="{D18717B8-06DA-42ED-AF46-2AAE2D5D1D0E}">
      <dgm:prSet/>
      <dgm:spPr/>
      <dgm:t>
        <a:bodyPr/>
        <a:lstStyle/>
        <a:p>
          <a:endParaRPr lang="fi-FI"/>
        </a:p>
      </dgm:t>
    </dgm:pt>
    <dgm:pt modelId="{C8153696-6BFC-43FF-944B-F9DBEEAB1281}" type="parTrans" cxnId="{D18717B8-06DA-42ED-AF46-2AAE2D5D1D0E}">
      <dgm:prSet/>
      <dgm:spPr/>
      <dgm:t>
        <a:bodyPr/>
        <a:lstStyle/>
        <a:p>
          <a:endParaRPr lang="fi-FI"/>
        </a:p>
      </dgm:t>
    </dgm:pt>
    <dgm:pt modelId="{09FFC05D-F025-4998-B8C9-A6E3877A1C68}">
      <dgm:prSet custT="1"/>
      <dgm:spPr/>
      <dgm:t>
        <a:bodyPr anchor="ctr"/>
        <a:lstStyle/>
        <a:p>
          <a:pPr algn="l"/>
          <a:r>
            <a:rPr lang="en-US" sz="1200" b="0" dirty="0" smtClean="0"/>
            <a:t>Guidance professionals have the capabilities and competence to perform high-quality, multi-</a:t>
          </a:r>
          <a:r>
            <a:rPr lang="en-US" sz="1200" b="0" dirty="0" err="1" smtClean="0"/>
            <a:t>channelled</a:t>
          </a:r>
          <a:r>
            <a:rPr lang="en-US" sz="1200" b="0" dirty="0" smtClean="0"/>
            <a:t> guidance work.</a:t>
          </a:r>
          <a:endParaRPr lang="fi-FI" sz="1200" dirty="0"/>
        </a:p>
      </dgm:t>
    </dgm:pt>
    <dgm:pt modelId="{97844A6F-41FD-40C8-B0F0-55C8CE8593C8}" type="sibTrans" cxnId="{C50EEA26-C8A4-42F7-A7D5-642C6E1ECB05}">
      <dgm:prSet/>
      <dgm:spPr/>
      <dgm:t>
        <a:bodyPr/>
        <a:lstStyle/>
        <a:p>
          <a:endParaRPr lang="fi-FI"/>
        </a:p>
      </dgm:t>
    </dgm:pt>
    <dgm:pt modelId="{8DF7D82F-943B-47C7-93B7-166D289227F1}" type="parTrans" cxnId="{C50EEA26-C8A4-42F7-A7D5-642C6E1ECB05}">
      <dgm:prSet/>
      <dgm:spPr/>
      <dgm:t>
        <a:bodyPr/>
        <a:lstStyle/>
        <a:p>
          <a:endParaRPr lang="fi-FI"/>
        </a:p>
      </dgm:t>
    </dgm:pt>
    <dgm:pt modelId="{3930862B-A89F-4AE1-AC5B-529AC6890912}">
      <dgm:prSet custT="1"/>
      <dgm:spPr/>
      <dgm:t>
        <a:bodyPr anchor="ctr"/>
        <a:lstStyle/>
        <a:p>
          <a:pPr algn="l"/>
          <a:r>
            <a:rPr lang="en-US" sz="1200" b="0" dirty="0" smtClean="0">
              <a:solidFill>
                <a:schemeClr val="tx1"/>
              </a:solidFill>
            </a:rPr>
            <a:t>Guidance promotes an equal, fair and diverse society in Finland.</a:t>
          </a:r>
          <a:endParaRPr lang="fi-FI" sz="1200" dirty="0">
            <a:solidFill>
              <a:schemeClr val="tx1"/>
            </a:solidFill>
          </a:endParaRPr>
        </a:p>
      </dgm:t>
    </dgm:pt>
    <dgm:pt modelId="{783077A6-FAA4-4433-814C-532951CA4837}" type="sibTrans" cxnId="{A1E6F651-0EC0-430A-9C11-3959B964B51E}">
      <dgm:prSet/>
      <dgm:spPr/>
      <dgm:t>
        <a:bodyPr/>
        <a:lstStyle/>
        <a:p>
          <a:endParaRPr lang="fi-FI"/>
        </a:p>
      </dgm:t>
    </dgm:pt>
    <dgm:pt modelId="{4583416E-E29B-4BCB-BE5E-34FA6F35433D}" type="parTrans" cxnId="{A1E6F651-0EC0-430A-9C11-3959B964B51E}">
      <dgm:prSet/>
      <dgm:spPr/>
      <dgm:t>
        <a:bodyPr/>
        <a:lstStyle/>
        <a:p>
          <a:endParaRPr lang="fi-FI"/>
        </a:p>
      </dgm:t>
    </dgm:pt>
    <dgm:pt modelId="{6D940100-01FC-45A5-8B33-0EA042451EF8}">
      <dgm:prSet custT="1"/>
      <dgm:spPr/>
      <dgm:t>
        <a:bodyPr anchor="ctr"/>
        <a:lstStyle/>
        <a:p>
          <a:pPr algn="l"/>
          <a:r>
            <a:rPr lang="en-US" sz="1200" b="0" dirty="0" smtClean="0"/>
            <a:t>Sectors responsible for guidance co-operate smoothly with clear division of </a:t>
          </a:r>
          <a:r>
            <a:rPr lang="en-US" sz="1200" b="0" dirty="0" err="1" smtClean="0"/>
            <a:t>labour</a:t>
          </a:r>
          <a:r>
            <a:rPr lang="en-US" sz="1200" b="0" dirty="0" smtClean="0"/>
            <a:t>. Measures to develop guidance that are prepared in different sectors will be jointly planned and implemented through multi-administrative cooperation between different administrative </a:t>
          </a:r>
          <a:r>
            <a:rPr lang="fi-FI" sz="1200" b="0" dirty="0" err="1" smtClean="0"/>
            <a:t>branches</a:t>
          </a:r>
          <a:r>
            <a:rPr lang="fi-FI" sz="1200" b="0" dirty="0" smtClean="0"/>
            <a:t>.</a:t>
          </a:r>
          <a:endParaRPr lang="fi-FI" sz="1200" dirty="0"/>
        </a:p>
      </dgm:t>
    </dgm:pt>
    <dgm:pt modelId="{99D6B8E8-DD88-4078-AA14-E59D39A3A01F}" type="sibTrans" cxnId="{C9FC6BB8-6D10-4DD7-9EE3-10C604241BBE}">
      <dgm:prSet/>
      <dgm:spPr/>
      <dgm:t>
        <a:bodyPr/>
        <a:lstStyle/>
        <a:p>
          <a:endParaRPr lang="fi-FI"/>
        </a:p>
      </dgm:t>
    </dgm:pt>
    <dgm:pt modelId="{2B3490D5-EE94-4A46-9683-EBF6E6368917}" type="parTrans" cxnId="{C9FC6BB8-6D10-4DD7-9EE3-10C604241BBE}">
      <dgm:prSet/>
      <dgm:spPr/>
      <dgm:t>
        <a:bodyPr/>
        <a:lstStyle/>
        <a:p>
          <a:endParaRPr lang="fi-FI"/>
        </a:p>
      </dgm:t>
    </dgm:pt>
    <dgm:pt modelId="{822E24B7-8D48-4CC2-9ACE-77D080591064}">
      <dgm:prSet custT="1"/>
      <dgm:spPr/>
      <dgm:t>
        <a:bodyPr anchor="ctr"/>
        <a:lstStyle/>
        <a:p>
          <a:pPr algn="l"/>
          <a:r>
            <a:rPr lang="en-US" sz="1200" b="0" dirty="0" smtClean="0"/>
            <a:t>The long-term objective is an evidence-based lifelong guidance system and policy development. Enhancing evidence-base by national and regional cross-sectoral monitoring and impact assessment of guidance services. Individuals have digital data on their skills and careers.</a:t>
          </a:r>
          <a:endParaRPr lang="fi-FI" sz="1200" dirty="0"/>
        </a:p>
      </dgm:t>
    </dgm:pt>
    <dgm:pt modelId="{7BA251EF-AB3C-4D51-B0F7-B464ABFCDD2F}" type="sibTrans" cxnId="{AB2997A6-286F-4C5C-9FB1-FDD0D2990153}">
      <dgm:prSet/>
      <dgm:spPr/>
      <dgm:t>
        <a:bodyPr/>
        <a:lstStyle/>
        <a:p>
          <a:endParaRPr lang="fi-FI"/>
        </a:p>
      </dgm:t>
    </dgm:pt>
    <dgm:pt modelId="{5D64FEEF-9441-4589-A3CC-16A9496D1298}" type="parTrans" cxnId="{AB2997A6-286F-4C5C-9FB1-FDD0D2990153}">
      <dgm:prSet/>
      <dgm:spPr/>
      <dgm:t>
        <a:bodyPr/>
        <a:lstStyle/>
        <a:p>
          <a:endParaRPr lang="fi-FI"/>
        </a:p>
      </dgm:t>
    </dgm:pt>
    <dgm:pt modelId="{E7C2D4F7-5F89-446D-9FF5-7EE726F43782}" type="pres">
      <dgm:prSet presAssocID="{B34DA29E-3646-43A0-B644-FB9FCDF78F6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7B453963-5043-4C9A-93EA-7F3B4D1B68A1}" type="pres">
      <dgm:prSet presAssocID="{2ECC4B93-A677-45CF-BFD0-85528DC67CEA}" presName="linNode" presStyleCnt="0"/>
      <dgm:spPr/>
    </dgm:pt>
    <dgm:pt modelId="{4EC09667-FD9E-4830-96DC-32BE62BD2F44}" type="pres">
      <dgm:prSet presAssocID="{2ECC4B93-A677-45CF-BFD0-85528DC67CEA}" presName="parentShp" presStyleLbl="node1" presStyleIdx="0" presStyleCnt="6" custScaleY="21598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A769397-18C6-4036-A2FA-3028B0EF9CC6}" type="pres">
      <dgm:prSet presAssocID="{2ECC4B93-A677-45CF-BFD0-85528DC67CEA}" presName="childShp" presStyleLbl="bgAccFollowNode1" presStyleIdx="0" presStyleCnt="6" custScaleY="2811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A9CCADA-0B3E-44D0-A766-64FA678C08C7}" type="pres">
      <dgm:prSet presAssocID="{FE5FB5C0-FF8E-4887-A73F-BF20A2FD8C79}" presName="spacing" presStyleCnt="0"/>
      <dgm:spPr/>
    </dgm:pt>
    <dgm:pt modelId="{C0B13D91-B183-49BA-8CEC-68AD3BBDF499}" type="pres">
      <dgm:prSet presAssocID="{23956F88-9CBA-40AC-973C-802F36F5E162}" presName="linNode" presStyleCnt="0"/>
      <dgm:spPr/>
    </dgm:pt>
    <dgm:pt modelId="{8A26E2BB-565F-4F00-A16F-3932C1A958EF}" type="pres">
      <dgm:prSet presAssocID="{23956F88-9CBA-40AC-973C-802F36F5E162}" presName="parentShp" presStyleLbl="node1" presStyleIdx="1" presStyleCnt="6" custScaleY="21598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F8A1E01-71A7-4C1F-BC11-0EF8A2C3FD48}" type="pres">
      <dgm:prSet presAssocID="{23956F88-9CBA-40AC-973C-802F36F5E162}" presName="childShp" presStyleLbl="bgAccFollowNode1" presStyleIdx="1" presStyleCnt="6" custScaleY="2811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D80B668-D226-4E9B-BAE6-36695332F752}" type="pres">
      <dgm:prSet presAssocID="{69E21912-9066-44B5-83A1-8DA2B975F3A1}" presName="spacing" presStyleCnt="0"/>
      <dgm:spPr/>
    </dgm:pt>
    <dgm:pt modelId="{2D27BDD1-E68A-4071-A535-E34644F6D554}" type="pres">
      <dgm:prSet presAssocID="{7AE1C933-3E14-4594-86AD-81965A9CB391}" presName="linNode" presStyleCnt="0"/>
      <dgm:spPr/>
    </dgm:pt>
    <dgm:pt modelId="{FEC72D84-2A95-47C9-A29F-2CCD430C068A}" type="pres">
      <dgm:prSet presAssocID="{7AE1C933-3E14-4594-86AD-81965A9CB391}" presName="parentShp" presStyleLbl="node1" presStyleIdx="2" presStyleCnt="6" custScaleY="21598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50696D3-8E29-4CA6-8E3C-97C3A3D01669}" type="pres">
      <dgm:prSet presAssocID="{7AE1C933-3E14-4594-86AD-81965A9CB391}" presName="childShp" presStyleLbl="bgAccFollowNode1" presStyleIdx="2" presStyleCnt="6" custScaleY="2811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EE49674-D2FF-4702-B80B-D9297CDF1CF1}" type="pres">
      <dgm:prSet presAssocID="{1432F776-9242-4932-8A24-B0A5865AFB8D}" presName="spacing" presStyleCnt="0"/>
      <dgm:spPr/>
    </dgm:pt>
    <dgm:pt modelId="{1090F105-9782-43D2-944D-CDB77183270B}" type="pres">
      <dgm:prSet presAssocID="{788A93BB-BCBE-42CB-A613-F557CB1A3791}" presName="linNode" presStyleCnt="0"/>
      <dgm:spPr/>
    </dgm:pt>
    <dgm:pt modelId="{FD409BB4-E5CA-4820-B077-89CAD9480D64}" type="pres">
      <dgm:prSet presAssocID="{788A93BB-BCBE-42CB-A613-F557CB1A3791}" presName="parentShp" presStyleLbl="node1" presStyleIdx="3" presStyleCnt="6" custScaleY="21598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F4366754-93E8-4C1E-8D96-4F2A3F9FEEF5}" type="pres">
      <dgm:prSet presAssocID="{788A93BB-BCBE-42CB-A613-F557CB1A3791}" presName="childShp" presStyleLbl="bgAccFollowNode1" presStyleIdx="3" presStyleCnt="6" custScaleY="130900" custLinFactNeighborX="37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475BE2C-844E-4818-BF45-889F626616E3}" type="pres">
      <dgm:prSet presAssocID="{B4B9713B-8BA0-4D70-A438-B44FAD0852A7}" presName="spacing" presStyleCnt="0"/>
      <dgm:spPr/>
    </dgm:pt>
    <dgm:pt modelId="{FDF010D8-F026-4289-91B8-FC2857326EF7}" type="pres">
      <dgm:prSet presAssocID="{AB78EB8A-D64E-498B-BA64-736D91FBCBBA}" presName="linNode" presStyleCnt="0"/>
      <dgm:spPr/>
    </dgm:pt>
    <dgm:pt modelId="{E8DEBD7C-124C-4E3F-9284-2AC81DDD4E14}" type="pres">
      <dgm:prSet presAssocID="{AB78EB8A-D64E-498B-BA64-736D91FBCBBA}" presName="parentShp" presStyleLbl="node1" presStyleIdx="4" presStyleCnt="6" custScaleY="21598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88414F53-8CB8-4D1B-B924-80F2C25315D6}" type="pres">
      <dgm:prSet presAssocID="{AB78EB8A-D64E-498B-BA64-736D91FBCBBA}" presName="childShp" presStyleLbl="bgAccFollowNode1" presStyleIdx="4" presStyleCnt="6" custScaleY="416739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330B6732-2A7A-436E-818E-AA1AC84AAEDC}" type="pres">
      <dgm:prSet presAssocID="{53D1E9D0-CA17-4F48-93AA-526A9B408BBE}" presName="spacing" presStyleCnt="0"/>
      <dgm:spPr/>
    </dgm:pt>
    <dgm:pt modelId="{9D2A05FB-CC72-4E47-91F1-991717035E0E}" type="pres">
      <dgm:prSet presAssocID="{A1B59140-91C2-47CC-B5CF-9EFB27E5D0BE}" presName="linNode" presStyleCnt="0"/>
      <dgm:spPr/>
    </dgm:pt>
    <dgm:pt modelId="{37AA8E09-15F2-476E-A117-00E32C78C8C2}" type="pres">
      <dgm:prSet presAssocID="{A1B59140-91C2-47CC-B5CF-9EFB27E5D0BE}" presName="parentShp" presStyleLbl="node1" presStyleIdx="5" presStyleCnt="6" custScaleY="21598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2B7192C-83B7-4BF5-96CD-2E4225B64458}" type="pres">
      <dgm:prSet presAssocID="{A1B59140-91C2-47CC-B5CF-9EFB27E5D0BE}" presName="childShp" presStyleLbl="bgAccFollowNode1" presStyleIdx="5" presStyleCnt="6" custScaleY="28114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1228A02-A5C7-4F11-A4EB-8EB8B651F9D9}" type="presOf" srcId="{B34DA29E-3646-43A0-B644-FB9FCDF78F6B}" destId="{E7C2D4F7-5F89-446D-9FF5-7EE726F43782}" srcOrd="0" destOrd="0" presId="urn:microsoft.com/office/officeart/2005/8/layout/vList6"/>
    <dgm:cxn modelId="{62C12402-FEF3-428C-A9A2-EC29FFBEB061}" type="presOf" srcId="{23956F88-9CBA-40AC-973C-802F36F5E162}" destId="{8A26E2BB-565F-4F00-A16F-3932C1A958EF}" srcOrd="0" destOrd="0" presId="urn:microsoft.com/office/officeart/2005/8/layout/vList6"/>
    <dgm:cxn modelId="{085F21FD-DD0D-4BD9-8E42-27BC89DB392B}" srcId="{2ECC4B93-A677-45CF-BFD0-85528DC67CEA}" destId="{384AD8EA-0D10-4529-9C7E-6575851FEBB6}" srcOrd="0" destOrd="0" parTransId="{2E327E1E-42A2-44C3-ACF9-504EBBA461A3}" sibTransId="{B38D32C8-FD77-46A7-8EBE-24399C09C172}"/>
    <dgm:cxn modelId="{D136D051-872B-4582-B4EC-4A3EFE363CAA}" srcId="{B34DA29E-3646-43A0-B644-FB9FCDF78F6B}" destId="{2ECC4B93-A677-45CF-BFD0-85528DC67CEA}" srcOrd="0" destOrd="0" parTransId="{0D158629-3B2C-42E2-8ACE-6E70C3CB3B09}" sibTransId="{FE5FB5C0-FF8E-4887-A73F-BF20A2FD8C79}"/>
    <dgm:cxn modelId="{AB2997A6-286F-4C5C-9FB1-FDD0D2990153}" srcId="{A1B59140-91C2-47CC-B5CF-9EFB27E5D0BE}" destId="{822E24B7-8D48-4CC2-9ACE-77D080591064}" srcOrd="0" destOrd="0" parTransId="{5D64FEEF-9441-4589-A3CC-16A9496D1298}" sibTransId="{7BA251EF-AB3C-4D51-B0F7-B464ABFCDD2F}"/>
    <dgm:cxn modelId="{C9FC6BB8-6D10-4DD7-9EE3-10C604241BBE}" srcId="{AB78EB8A-D64E-498B-BA64-736D91FBCBBA}" destId="{6D940100-01FC-45A5-8B33-0EA042451EF8}" srcOrd="0" destOrd="0" parTransId="{2B3490D5-EE94-4A46-9683-EBF6E6368917}" sibTransId="{99D6B8E8-DD88-4078-AA14-E59D39A3A01F}"/>
    <dgm:cxn modelId="{E3A6310A-897F-48BF-80C8-8442F9A5175B}" type="presOf" srcId="{822E24B7-8D48-4CC2-9ACE-77D080591064}" destId="{E2B7192C-83B7-4BF5-96CD-2E4225B64458}" srcOrd="0" destOrd="0" presId="urn:microsoft.com/office/officeart/2005/8/layout/vList6"/>
    <dgm:cxn modelId="{28513127-42AB-4BA2-82AE-41F95C28CBEA}" type="presOf" srcId="{3930862B-A89F-4AE1-AC5B-529AC6890912}" destId="{F4366754-93E8-4C1E-8D96-4F2A3F9FEEF5}" srcOrd="0" destOrd="0" presId="urn:microsoft.com/office/officeart/2005/8/layout/vList6"/>
    <dgm:cxn modelId="{A1E6F651-0EC0-430A-9C11-3959B964B51E}" srcId="{788A93BB-BCBE-42CB-A613-F557CB1A3791}" destId="{3930862B-A89F-4AE1-AC5B-529AC6890912}" srcOrd="0" destOrd="0" parTransId="{4583416E-E29B-4BCB-BE5E-34FA6F35433D}" sibTransId="{783077A6-FAA4-4433-814C-532951CA4837}"/>
    <dgm:cxn modelId="{2666F4EA-3841-4940-B871-31793A9D69C7}" srcId="{B34DA29E-3646-43A0-B644-FB9FCDF78F6B}" destId="{AB78EB8A-D64E-498B-BA64-736D91FBCBBA}" srcOrd="4" destOrd="0" parTransId="{B53748F2-DC90-4CAC-9668-D61FCA9F46F5}" sibTransId="{53D1E9D0-CA17-4F48-93AA-526A9B408BBE}"/>
    <dgm:cxn modelId="{9F9B910C-9025-4CFB-88ED-B01C2CBBDEB2}" type="presOf" srcId="{09FFC05D-F025-4998-B8C9-A6E3877A1C68}" destId="{350696D3-8E29-4CA6-8E3C-97C3A3D01669}" srcOrd="0" destOrd="0" presId="urn:microsoft.com/office/officeart/2005/8/layout/vList6"/>
    <dgm:cxn modelId="{F8327C2F-34C3-4318-BDA3-7C18945BBE01}" srcId="{B34DA29E-3646-43A0-B644-FB9FCDF78F6B}" destId="{7AE1C933-3E14-4594-86AD-81965A9CB391}" srcOrd="2" destOrd="0" parTransId="{E73B5B7E-2A7F-4BD1-8947-9665AF6E9003}" sibTransId="{1432F776-9242-4932-8A24-B0A5865AFB8D}"/>
    <dgm:cxn modelId="{1C054B45-E195-41CC-893B-16416D5DF239}" type="presOf" srcId="{788A93BB-BCBE-42CB-A613-F557CB1A3791}" destId="{FD409BB4-E5CA-4820-B077-89CAD9480D64}" srcOrd="0" destOrd="0" presId="urn:microsoft.com/office/officeart/2005/8/layout/vList6"/>
    <dgm:cxn modelId="{7CC0A62A-6701-4A86-81D2-6C7E9F2B001D}" type="presOf" srcId="{2F9DF72A-4B4A-4F82-B4F5-57186EC5DFFD}" destId="{AF8A1E01-71A7-4C1F-BC11-0EF8A2C3FD48}" srcOrd="0" destOrd="0" presId="urn:microsoft.com/office/officeart/2005/8/layout/vList6"/>
    <dgm:cxn modelId="{01D30CFC-DB64-4F61-B245-E7A334578097}" type="presOf" srcId="{2ECC4B93-A677-45CF-BFD0-85528DC67CEA}" destId="{4EC09667-FD9E-4830-96DC-32BE62BD2F44}" srcOrd="0" destOrd="0" presId="urn:microsoft.com/office/officeart/2005/8/layout/vList6"/>
    <dgm:cxn modelId="{27F4AF1E-201B-4FF6-9E66-E5E3AE9DFF0D}" type="presOf" srcId="{7AE1C933-3E14-4594-86AD-81965A9CB391}" destId="{FEC72D84-2A95-47C9-A29F-2CCD430C068A}" srcOrd="0" destOrd="0" presId="urn:microsoft.com/office/officeart/2005/8/layout/vList6"/>
    <dgm:cxn modelId="{03177794-B22E-4083-855C-EBBB6AA0B46A}" type="presOf" srcId="{384AD8EA-0D10-4529-9C7E-6575851FEBB6}" destId="{6A769397-18C6-4036-A2FA-3028B0EF9CC6}" srcOrd="0" destOrd="0" presId="urn:microsoft.com/office/officeart/2005/8/layout/vList6"/>
    <dgm:cxn modelId="{DA9B481D-CA2B-4BB7-8BC9-8801AB032737}" type="presOf" srcId="{6D940100-01FC-45A5-8B33-0EA042451EF8}" destId="{88414F53-8CB8-4D1B-B924-80F2C25315D6}" srcOrd="0" destOrd="0" presId="urn:microsoft.com/office/officeart/2005/8/layout/vList6"/>
    <dgm:cxn modelId="{2844ADF2-172E-4E3B-B800-B2BFEF838F36}" type="presOf" srcId="{AB78EB8A-D64E-498B-BA64-736D91FBCBBA}" destId="{E8DEBD7C-124C-4E3F-9284-2AC81DDD4E14}" srcOrd="0" destOrd="0" presId="urn:microsoft.com/office/officeart/2005/8/layout/vList6"/>
    <dgm:cxn modelId="{C50EEA26-C8A4-42F7-A7D5-642C6E1ECB05}" srcId="{7AE1C933-3E14-4594-86AD-81965A9CB391}" destId="{09FFC05D-F025-4998-B8C9-A6E3877A1C68}" srcOrd="0" destOrd="0" parTransId="{8DF7D82F-943B-47C7-93B7-166D289227F1}" sibTransId="{97844A6F-41FD-40C8-B0F0-55C8CE8593C8}"/>
    <dgm:cxn modelId="{D0EE55EF-C8D1-4EAD-B070-7BFEDB2C14AF}" type="presOf" srcId="{A1B59140-91C2-47CC-B5CF-9EFB27E5D0BE}" destId="{37AA8E09-15F2-476E-A117-00E32C78C8C2}" srcOrd="0" destOrd="0" presId="urn:microsoft.com/office/officeart/2005/8/layout/vList6"/>
    <dgm:cxn modelId="{9901874D-2AA4-4B9E-9563-86A6644DDB69}" srcId="{B34DA29E-3646-43A0-B644-FB9FCDF78F6B}" destId="{788A93BB-BCBE-42CB-A613-F557CB1A3791}" srcOrd="3" destOrd="0" parTransId="{B0C23874-09B0-41BC-BF34-D5654068C59C}" sibTransId="{B4B9713B-8BA0-4D70-A438-B44FAD0852A7}"/>
    <dgm:cxn modelId="{C6B5CBB4-3305-4F05-895A-36DFEDF15541}" srcId="{B34DA29E-3646-43A0-B644-FB9FCDF78F6B}" destId="{A1B59140-91C2-47CC-B5CF-9EFB27E5D0BE}" srcOrd="5" destOrd="0" parTransId="{0DCB17E8-060C-4031-8805-A2169E4C039E}" sibTransId="{9B669F79-36FD-4580-A91B-12F6A2D7C99D}"/>
    <dgm:cxn modelId="{5280F317-57B7-4643-B643-915DB6DC1492}" srcId="{B34DA29E-3646-43A0-B644-FB9FCDF78F6B}" destId="{23956F88-9CBA-40AC-973C-802F36F5E162}" srcOrd="1" destOrd="0" parTransId="{223572AF-36B5-40F4-97D8-A2D2C0C9B2DD}" sibTransId="{69E21912-9066-44B5-83A1-8DA2B975F3A1}"/>
    <dgm:cxn modelId="{D18717B8-06DA-42ED-AF46-2AAE2D5D1D0E}" srcId="{23956F88-9CBA-40AC-973C-802F36F5E162}" destId="{2F9DF72A-4B4A-4F82-B4F5-57186EC5DFFD}" srcOrd="0" destOrd="0" parTransId="{C8153696-6BFC-43FF-944B-F9DBEEAB1281}" sibTransId="{B7935982-1AC6-4CC8-BB97-11F0DCF71820}"/>
    <dgm:cxn modelId="{8BBB505B-B16F-46C9-9143-1F75FB859166}" type="presParOf" srcId="{E7C2D4F7-5F89-446D-9FF5-7EE726F43782}" destId="{7B453963-5043-4C9A-93EA-7F3B4D1B68A1}" srcOrd="0" destOrd="0" presId="urn:microsoft.com/office/officeart/2005/8/layout/vList6"/>
    <dgm:cxn modelId="{2DA27041-C566-43DD-8989-312EB893E0B3}" type="presParOf" srcId="{7B453963-5043-4C9A-93EA-7F3B4D1B68A1}" destId="{4EC09667-FD9E-4830-96DC-32BE62BD2F44}" srcOrd="0" destOrd="0" presId="urn:microsoft.com/office/officeart/2005/8/layout/vList6"/>
    <dgm:cxn modelId="{F9C04EED-1464-4642-9E86-3AACCCB52122}" type="presParOf" srcId="{7B453963-5043-4C9A-93EA-7F3B4D1B68A1}" destId="{6A769397-18C6-4036-A2FA-3028B0EF9CC6}" srcOrd="1" destOrd="0" presId="urn:microsoft.com/office/officeart/2005/8/layout/vList6"/>
    <dgm:cxn modelId="{7E55C606-99BF-4239-831E-8C92F9AFF084}" type="presParOf" srcId="{E7C2D4F7-5F89-446D-9FF5-7EE726F43782}" destId="{4A9CCADA-0B3E-44D0-A766-64FA678C08C7}" srcOrd="1" destOrd="0" presId="urn:microsoft.com/office/officeart/2005/8/layout/vList6"/>
    <dgm:cxn modelId="{6D99A067-F7A8-426A-A67F-FC1D4AE2E3BA}" type="presParOf" srcId="{E7C2D4F7-5F89-446D-9FF5-7EE726F43782}" destId="{C0B13D91-B183-49BA-8CEC-68AD3BBDF499}" srcOrd="2" destOrd="0" presId="urn:microsoft.com/office/officeart/2005/8/layout/vList6"/>
    <dgm:cxn modelId="{BC9ABAC8-80B2-495A-A099-3E9AB8EE9442}" type="presParOf" srcId="{C0B13D91-B183-49BA-8CEC-68AD3BBDF499}" destId="{8A26E2BB-565F-4F00-A16F-3932C1A958EF}" srcOrd="0" destOrd="0" presId="urn:microsoft.com/office/officeart/2005/8/layout/vList6"/>
    <dgm:cxn modelId="{36A5C081-9572-419D-9BC5-D2866B9A005A}" type="presParOf" srcId="{C0B13D91-B183-49BA-8CEC-68AD3BBDF499}" destId="{AF8A1E01-71A7-4C1F-BC11-0EF8A2C3FD48}" srcOrd="1" destOrd="0" presId="urn:microsoft.com/office/officeart/2005/8/layout/vList6"/>
    <dgm:cxn modelId="{2E0F836E-CD5F-4934-A2FF-6DCC334F1F8F}" type="presParOf" srcId="{E7C2D4F7-5F89-446D-9FF5-7EE726F43782}" destId="{2D80B668-D226-4E9B-BAE6-36695332F752}" srcOrd="3" destOrd="0" presId="urn:microsoft.com/office/officeart/2005/8/layout/vList6"/>
    <dgm:cxn modelId="{3D942505-7E82-492C-971C-B3BF8C742B83}" type="presParOf" srcId="{E7C2D4F7-5F89-446D-9FF5-7EE726F43782}" destId="{2D27BDD1-E68A-4071-A535-E34644F6D554}" srcOrd="4" destOrd="0" presId="urn:microsoft.com/office/officeart/2005/8/layout/vList6"/>
    <dgm:cxn modelId="{F1EB7B38-49A1-44B2-9C40-8F3802FB9B6A}" type="presParOf" srcId="{2D27BDD1-E68A-4071-A535-E34644F6D554}" destId="{FEC72D84-2A95-47C9-A29F-2CCD430C068A}" srcOrd="0" destOrd="0" presId="urn:microsoft.com/office/officeart/2005/8/layout/vList6"/>
    <dgm:cxn modelId="{C6DEE934-C2CC-4755-8D26-A3AEE2517910}" type="presParOf" srcId="{2D27BDD1-E68A-4071-A535-E34644F6D554}" destId="{350696D3-8E29-4CA6-8E3C-97C3A3D01669}" srcOrd="1" destOrd="0" presId="urn:microsoft.com/office/officeart/2005/8/layout/vList6"/>
    <dgm:cxn modelId="{68BF2E67-2C44-42B6-94E2-ECFAE42804C4}" type="presParOf" srcId="{E7C2D4F7-5F89-446D-9FF5-7EE726F43782}" destId="{4EE49674-D2FF-4702-B80B-D9297CDF1CF1}" srcOrd="5" destOrd="0" presId="urn:microsoft.com/office/officeart/2005/8/layout/vList6"/>
    <dgm:cxn modelId="{70D876CF-DBF7-4171-A617-395D87080AEC}" type="presParOf" srcId="{E7C2D4F7-5F89-446D-9FF5-7EE726F43782}" destId="{1090F105-9782-43D2-944D-CDB77183270B}" srcOrd="6" destOrd="0" presId="urn:microsoft.com/office/officeart/2005/8/layout/vList6"/>
    <dgm:cxn modelId="{DEF370C6-3577-4B0A-B37B-7F8E23A3ED0C}" type="presParOf" srcId="{1090F105-9782-43D2-944D-CDB77183270B}" destId="{FD409BB4-E5CA-4820-B077-89CAD9480D64}" srcOrd="0" destOrd="0" presId="urn:microsoft.com/office/officeart/2005/8/layout/vList6"/>
    <dgm:cxn modelId="{46DA2BF6-C847-44D0-BAD6-250D87817AB6}" type="presParOf" srcId="{1090F105-9782-43D2-944D-CDB77183270B}" destId="{F4366754-93E8-4C1E-8D96-4F2A3F9FEEF5}" srcOrd="1" destOrd="0" presId="urn:microsoft.com/office/officeart/2005/8/layout/vList6"/>
    <dgm:cxn modelId="{4268CFC3-7599-4AF7-A279-B50F9E8B30E4}" type="presParOf" srcId="{E7C2D4F7-5F89-446D-9FF5-7EE726F43782}" destId="{2475BE2C-844E-4818-BF45-889F626616E3}" srcOrd="7" destOrd="0" presId="urn:microsoft.com/office/officeart/2005/8/layout/vList6"/>
    <dgm:cxn modelId="{F1DEF97C-206C-4697-AFDD-BB46C38E2CC8}" type="presParOf" srcId="{E7C2D4F7-5F89-446D-9FF5-7EE726F43782}" destId="{FDF010D8-F026-4289-91B8-FC2857326EF7}" srcOrd="8" destOrd="0" presId="urn:microsoft.com/office/officeart/2005/8/layout/vList6"/>
    <dgm:cxn modelId="{598084DD-A27C-402A-8E9E-593046E02DBC}" type="presParOf" srcId="{FDF010D8-F026-4289-91B8-FC2857326EF7}" destId="{E8DEBD7C-124C-4E3F-9284-2AC81DDD4E14}" srcOrd="0" destOrd="0" presId="urn:microsoft.com/office/officeart/2005/8/layout/vList6"/>
    <dgm:cxn modelId="{1A5E1CC1-7874-4B46-A17A-285072185D88}" type="presParOf" srcId="{FDF010D8-F026-4289-91B8-FC2857326EF7}" destId="{88414F53-8CB8-4D1B-B924-80F2C25315D6}" srcOrd="1" destOrd="0" presId="urn:microsoft.com/office/officeart/2005/8/layout/vList6"/>
    <dgm:cxn modelId="{09919F3B-1832-4403-8655-5053FA7CF56C}" type="presParOf" srcId="{E7C2D4F7-5F89-446D-9FF5-7EE726F43782}" destId="{330B6732-2A7A-436E-818E-AA1AC84AAEDC}" srcOrd="9" destOrd="0" presId="urn:microsoft.com/office/officeart/2005/8/layout/vList6"/>
    <dgm:cxn modelId="{82049D96-99C7-460B-80CB-FA3E94944E02}" type="presParOf" srcId="{E7C2D4F7-5F89-446D-9FF5-7EE726F43782}" destId="{9D2A05FB-CC72-4E47-91F1-991717035E0E}" srcOrd="10" destOrd="0" presId="urn:microsoft.com/office/officeart/2005/8/layout/vList6"/>
    <dgm:cxn modelId="{337AB254-69FE-4725-84BB-5D88AD887165}" type="presParOf" srcId="{9D2A05FB-CC72-4E47-91F1-991717035E0E}" destId="{37AA8E09-15F2-476E-A117-00E32C78C8C2}" srcOrd="0" destOrd="0" presId="urn:microsoft.com/office/officeart/2005/8/layout/vList6"/>
    <dgm:cxn modelId="{D45EF37A-3D9A-4EC1-9FBB-5BC80CEDDB55}" type="presParOf" srcId="{9D2A05FB-CC72-4E47-91F1-991717035E0E}" destId="{E2B7192C-83B7-4BF5-96CD-2E4225B6445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769397-18C6-4036-A2FA-3028B0EF9CC6}">
      <dsp:nvSpPr>
        <dsp:cNvPr id="0" name=""/>
        <dsp:cNvSpPr/>
      </dsp:nvSpPr>
      <dsp:spPr>
        <a:xfrm>
          <a:off x="3545079" y="1543"/>
          <a:ext cx="5311129" cy="7953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200" b="0" kern="1200" dirty="0" err="1" smtClean="0"/>
            <a:t>Everyone</a:t>
          </a:r>
          <a:r>
            <a:rPr lang="fi-FI" sz="1200" b="0" kern="1200" dirty="0" smtClean="0"/>
            <a:t> </a:t>
          </a:r>
          <a:r>
            <a:rPr lang="fi-FI" sz="1200" b="0" kern="1200" dirty="0" err="1" smtClean="0"/>
            <a:t>has</a:t>
          </a:r>
          <a:r>
            <a:rPr lang="fi-FI" sz="1200" b="0" kern="1200" dirty="0" smtClean="0"/>
            <a:t> </a:t>
          </a:r>
          <a:r>
            <a:rPr lang="fi-FI" sz="1200" b="0" kern="1200" dirty="0" err="1" smtClean="0"/>
            <a:t>the</a:t>
          </a:r>
          <a:r>
            <a:rPr lang="fi-FI" sz="1200" b="0" kern="1200" dirty="0" smtClean="0"/>
            <a:t> </a:t>
          </a:r>
          <a:r>
            <a:rPr lang="en-US" sz="1200" b="0" kern="1200" dirty="0" smtClean="0"/>
            <a:t>potential and skills to make </a:t>
          </a:r>
          <a:r>
            <a:rPr lang="fi-FI" sz="1200" b="0" kern="1200" dirty="0" err="1" smtClean="0"/>
            <a:t>well-informed</a:t>
          </a:r>
          <a:r>
            <a:rPr lang="fi-FI" sz="1200" b="0" kern="1200" dirty="0" smtClean="0"/>
            <a:t> and </a:t>
          </a:r>
          <a:r>
            <a:rPr lang="fi-FI" sz="1200" b="0" kern="1200" dirty="0" err="1" smtClean="0"/>
            <a:t>conscious</a:t>
          </a:r>
          <a:r>
            <a:rPr lang="fi-FI" sz="1200" b="0" kern="1200" dirty="0" smtClean="0"/>
            <a:t> </a:t>
          </a:r>
          <a:r>
            <a:rPr lang="fi-FI" sz="1200" b="0" kern="1200" dirty="0" err="1" smtClean="0"/>
            <a:t>plans</a:t>
          </a:r>
          <a:r>
            <a:rPr lang="fi-FI" sz="1200" b="0" kern="1200" dirty="0" smtClean="0"/>
            <a:t> and </a:t>
          </a:r>
          <a:r>
            <a:rPr lang="fi-FI" sz="1200" b="0" kern="1200" dirty="0" err="1" smtClean="0"/>
            <a:t>decisions</a:t>
          </a:r>
          <a:r>
            <a:rPr lang="fi-FI" sz="1200" b="0" kern="1200" dirty="0" smtClean="0"/>
            <a:t> on </a:t>
          </a:r>
          <a:r>
            <a:rPr lang="fi-FI" sz="1200" b="0" kern="1200" dirty="0" err="1" smtClean="0"/>
            <a:t>their</a:t>
          </a:r>
          <a:r>
            <a:rPr lang="fi-FI" sz="1200" b="0" kern="1200" dirty="0" smtClean="0"/>
            <a:t> </a:t>
          </a:r>
          <a:r>
            <a:rPr lang="fi-FI" sz="1200" b="0" kern="1200" dirty="0" err="1" smtClean="0"/>
            <a:t>upskilling</a:t>
          </a:r>
          <a:r>
            <a:rPr lang="fi-FI" sz="1200" b="0" kern="1200" dirty="0" smtClean="0"/>
            <a:t> and </a:t>
          </a:r>
          <a:r>
            <a:rPr lang="fi-FI" sz="1200" b="0" kern="1200" dirty="0" err="1" smtClean="0"/>
            <a:t>careers</a:t>
          </a:r>
          <a:r>
            <a:rPr lang="fi-FI" sz="1200" b="0" kern="1200" dirty="0" smtClean="0"/>
            <a:t> in </a:t>
          </a:r>
          <a:r>
            <a:rPr lang="en-US" sz="1200" b="0" kern="1200" dirty="0" smtClean="0"/>
            <a:t>a changing world of work.</a:t>
          </a:r>
          <a:endParaRPr lang="fi-FI" sz="1200" kern="1200" dirty="0"/>
        </a:p>
      </dsp:txBody>
      <dsp:txXfrm>
        <a:off x="3545079" y="100958"/>
        <a:ext cx="5012885" cy="596487"/>
      </dsp:txXfrm>
    </dsp:sp>
    <dsp:sp modelId="{4EC09667-FD9E-4830-96DC-32BE62BD2F44}">
      <dsp:nvSpPr>
        <dsp:cNvPr id="0" name=""/>
        <dsp:cNvSpPr/>
      </dsp:nvSpPr>
      <dsp:spPr>
        <a:xfrm>
          <a:off x="4326" y="93704"/>
          <a:ext cx="3540753" cy="610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>
              <a:solidFill>
                <a:schemeClr val="bg1"/>
              </a:solidFill>
            </a:rPr>
            <a:t>Accessible</a:t>
          </a:r>
          <a:r>
            <a:rPr lang="fi-FI" sz="1600" b="1" kern="1200" dirty="0" smtClean="0">
              <a:solidFill>
                <a:schemeClr val="bg1"/>
              </a:solidFill>
            </a:rPr>
            <a:t> and </a:t>
          </a:r>
          <a:r>
            <a:rPr lang="fi-FI" sz="1600" b="1" kern="1200" dirty="0" err="1" smtClean="0">
              <a:solidFill>
                <a:schemeClr val="bg1"/>
              </a:solidFill>
            </a:rPr>
            <a:t>Customer-orientated</a:t>
          </a:r>
          <a:endParaRPr lang="fi-FI" sz="1600" b="1" kern="1200" dirty="0">
            <a:solidFill>
              <a:schemeClr val="bg1"/>
            </a:solidFill>
          </a:endParaRPr>
        </a:p>
      </dsp:txBody>
      <dsp:txXfrm>
        <a:off x="34152" y="123530"/>
        <a:ext cx="3481101" cy="551344"/>
      </dsp:txXfrm>
    </dsp:sp>
    <dsp:sp modelId="{AF8A1E01-71A7-4C1F-BC11-0EF8A2C3FD48}">
      <dsp:nvSpPr>
        <dsp:cNvPr id="0" name=""/>
        <dsp:cNvSpPr/>
      </dsp:nvSpPr>
      <dsp:spPr>
        <a:xfrm>
          <a:off x="3545079" y="825149"/>
          <a:ext cx="5311129" cy="7953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A well-functioning ecosystem of digital services for continuous learning, in which guidance and career development are at the </a:t>
          </a:r>
          <a:r>
            <a:rPr lang="en-US" sz="1200" kern="1200" dirty="0" err="1" smtClean="0"/>
            <a:t>centre</a:t>
          </a:r>
          <a:r>
            <a:rPr lang="en-US" sz="1200" kern="1200" dirty="0" smtClean="0"/>
            <a:t>, serving lifelong learners smoothly, including the use of artificial intelligence.</a:t>
          </a:r>
          <a:endParaRPr lang="fi-FI" sz="1200" kern="1200" dirty="0"/>
        </a:p>
      </dsp:txBody>
      <dsp:txXfrm>
        <a:off x="3545079" y="924564"/>
        <a:ext cx="5012885" cy="596487"/>
      </dsp:txXfrm>
    </dsp:sp>
    <dsp:sp modelId="{8A26E2BB-565F-4F00-A16F-3932C1A958EF}">
      <dsp:nvSpPr>
        <dsp:cNvPr id="0" name=""/>
        <dsp:cNvSpPr/>
      </dsp:nvSpPr>
      <dsp:spPr>
        <a:xfrm>
          <a:off x="4326" y="917310"/>
          <a:ext cx="3540753" cy="610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>
              <a:solidFill>
                <a:schemeClr val="bg1"/>
              </a:solidFill>
            </a:rPr>
            <a:t>Digital</a:t>
          </a:r>
          <a:endParaRPr lang="fi-FI" sz="1600" b="1" kern="1200" dirty="0">
            <a:solidFill>
              <a:schemeClr val="bg1"/>
            </a:solidFill>
          </a:endParaRPr>
        </a:p>
      </dsp:txBody>
      <dsp:txXfrm>
        <a:off x="34152" y="947136"/>
        <a:ext cx="3481101" cy="551344"/>
      </dsp:txXfrm>
    </dsp:sp>
    <dsp:sp modelId="{350696D3-8E29-4CA6-8E3C-97C3A3D01669}">
      <dsp:nvSpPr>
        <dsp:cNvPr id="0" name=""/>
        <dsp:cNvSpPr/>
      </dsp:nvSpPr>
      <dsp:spPr>
        <a:xfrm>
          <a:off x="3545079" y="1648755"/>
          <a:ext cx="5311129" cy="7953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Guidance professionals have the capabilities and competence to perform high-quality, multi-</a:t>
          </a:r>
          <a:r>
            <a:rPr lang="en-US" sz="1200" b="0" kern="1200" dirty="0" err="1" smtClean="0"/>
            <a:t>channelled</a:t>
          </a:r>
          <a:r>
            <a:rPr lang="en-US" sz="1200" b="0" kern="1200" dirty="0" smtClean="0"/>
            <a:t> guidance work.</a:t>
          </a:r>
          <a:endParaRPr lang="fi-FI" sz="1200" kern="1200" dirty="0"/>
        </a:p>
      </dsp:txBody>
      <dsp:txXfrm>
        <a:off x="3545079" y="1748170"/>
        <a:ext cx="5012885" cy="596487"/>
      </dsp:txXfrm>
    </dsp:sp>
    <dsp:sp modelId="{FEC72D84-2A95-47C9-A29F-2CCD430C068A}">
      <dsp:nvSpPr>
        <dsp:cNvPr id="0" name=""/>
        <dsp:cNvSpPr/>
      </dsp:nvSpPr>
      <dsp:spPr>
        <a:xfrm>
          <a:off x="4326" y="1740915"/>
          <a:ext cx="3540753" cy="610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/>
            <a:t>High-quality</a:t>
          </a:r>
          <a:r>
            <a:rPr lang="fi-FI" sz="1600" b="1" kern="1200" dirty="0" smtClean="0"/>
            <a:t> and </a:t>
          </a:r>
          <a:r>
            <a:rPr lang="fi-FI" sz="1600" b="1" kern="1200" dirty="0" err="1" smtClean="0"/>
            <a:t>Competent</a:t>
          </a:r>
          <a:endParaRPr lang="fi-FI" sz="1600" b="1" kern="1200" dirty="0"/>
        </a:p>
      </dsp:txBody>
      <dsp:txXfrm>
        <a:off x="34152" y="1770741"/>
        <a:ext cx="3481101" cy="551344"/>
      </dsp:txXfrm>
    </dsp:sp>
    <dsp:sp modelId="{F4366754-93E8-4C1E-8D96-4F2A3F9FEEF5}">
      <dsp:nvSpPr>
        <dsp:cNvPr id="0" name=""/>
        <dsp:cNvSpPr/>
      </dsp:nvSpPr>
      <dsp:spPr>
        <a:xfrm>
          <a:off x="3549406" y="2592710"/>
          <a:ext cx="5311129" cy="3702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>
              <a:solidFill>
                <a:schemeClr val="tx1"/>
              </a:solidFill>
            </a:rPr>
            <a:t>Guidance promotes an equal, fair and diverse society in Finland.</a:t>
          </a:r>
          <a:endParaRPr lang="fi-FI" sz="1200" kern="1200" dirty="0">
            <a:solidFill>
              <a:schemeClr val="tx1"/>
            </a:solidFill>
          </a:endParaRPr>
        </a:p>
      </dsp:txBody>
      <dsp:txXfrm>
        <a:off x="3549406" y="2638997"/>
        <a:ext cx="5172267" cy="277725"/>
      </dsp:txXfrm>
    </dsp:sp>
    <dsp:sp modelId="{FD409BB4-E5CA-4820-B077-89CAD9480D64}">
      <dsp:nvSpPr>
        <dsp:cNvPr id="0" name=""/>
        <dsp:cNvSpPr/>
      </dsp:nvSpPr>
      <dsp:spPr>
        <a:xfrm>
          <a:off x="4326" y="2472361"/>
          <a:ext cx="3540753" cy="610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/>
            <a:t>Equal</a:t>
          </a:r>
          <a:r>
            <a:rPr lang="fi-FI" sz="1600" b="1" kern="1200" dirty="0" smtClean="0"/>
            <a:t> and </a:t>
          </a:r>
          <a:r>
            <a:rPr lang="fi-FI" sz="1600" b="1" kern="1200" dirty="0" err="1" smtClean="0"/>
            <a:t>Sustainable</a:t>
          </a:r>
          <a:endParaRPr lang="fi-FI" sz="1600" b="1" kern="1200" dirty="0"/>
        </a:p>
      </dsp:txBody>
      <dsp:txXfrm>
        <a:off x="34152" y="2502187"/>
        <a:ext cx="3481101" cy="551344"/>
      </dsp:txXfrm>
    </dsp:sp>
    <dsp:sp modelId="{88414F53-8CB8-4D1B-B924-80F2C25315D6}">
      <dsp:nvSpPr>
        <dsp:cNvPr id="0" name=""/>
        <dsp:cNvSpPr/>
      </dsp:nvSpPr>
      <dsp:spPr>
        <a:xfrm>
          <a:off x="3545079" y="3111646"/>
          <a:ext cx="5311129" cy="11789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Sectors responsible for guidance co-operate smoothly with clear division of </a:t>
          </a:r>
          <a:r>
            <a:rPr lang="en-US" sz="1200" b="0" kern="1200" dirty="0" err="1" smtClean="0"/>
            <a:t>labour</a:t>
          </a:r>
          <a:r>
            <a:rPr lang="en-US" sz="1200" b="0" kern="1200" dirty="0" smtClean="0"/>
            <a:t>. Measures to develop guidance that are prepared in different sectors will be jointly planned and implemented through multi-administrative cooperation between different administrative </a:t>
          </a:r>
          <a:r>
            <a:rPr lang="fi-FI" sz="1200" b="0" kern="1200" dirty="0" err="1" smtClean="0"/>
            <a:t>branches</a:t>
          </a:r>
          <a:r>
            <a:rPr lang="fi-FI" sz="1200" b="0" kern="1200" dirty="0" smtClean="0"/>
            <a:t>.</a:t>
          </a:r>
          <a:endParaRPr lang="fi-FI" sz="1200" kern="1200" dirty="0"/>
        </a:p>
      </dsp:txBody>
      <dsp:txXfrm>
        <a:off x="3545079" y="3259009"/>
        <a:ext cx="4869042" cy="884175"/>
      </dsp:txXfrm>
    </dsp:sp>
    <dsp:sp modelId="{E8DEBD7C-124C-4E3F-9284-2AC81DDD4E14}">
      <dsp:nvSpPr>
        <dsp:cNvPr id="0" name=""/>
        <dsp:cNvSpPr/>
      </dsp:nvSpPr>
      <dsp:spPr>
        <a:xfrm>
          <a:off x="4326" y="3395598"/>
          <a:ext cx="3540753" cy="610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smtClean="0"/>
            <a:t>Cross-</a:t>
          </a:r>
          <a:r>
            <a:rPr lang="fi-FI" sz="1600" b="1" kern="1200" dirty="0" err="1" smtClean="0"/>
            <a:t>sectoral</a:t>
          </a:r>
          <a:r>
            <a:rPr lang="fi-FI" sz="1600" b="1" kern="1200" dirty="0" smtClean="0"/>
            <a:t> and </a:t>
          </a:r>
          <a:r>
            <a:rPr lang="fi-FI" sz="1600" b="1" kern="1200" dirty="0" err="1" smtClean="0"/>
            <a:t>Coordinated</a:t>
          </a:r>
          <a:endParaRPr lang="fi-FI" sz="1600" b="1" kern="1200" dirty="0"/>
        </a:p>
      </dsp:txBody>
      <dsp:txXfrm>
        <a:off x="34152" y="3425424"/>
        <a:ext cx="3481101" cy="551344"/>
      </dsp:txXfrm>
    </dsp:sp>
    <dsp:sp modelId="{E2B7192C-83B7-4BF5-96CD-2E4225B64458}">
      <dsp:nvSpPr>
        <dsp:cNvPr id="0" name=""/>
        <dsp:cNvSpPr/>
      </dsp:nvSpPr>
      <dsp:spPr>
        <a:xfrm>
          <a:off x="3545079" y="4318835"/>
          <a:ext cx="5311129" cy="79531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dirty="0" smtClean="0"/>
            <a:t>The long-term objective is an evidence-based lifelong guidance system and policy development. Enhancing evidence-base by national and regional cross-sectoral monitoring and impact assessment of guidance services. Individuals have digital data on their skills and careers.</a:t>
          </a:r>
          <a:endParaRPr lang="fi-FI" sz="1200" kern="1200" dirty="0"/>
        </a:p>
      </dsp:txBody>
      <dsp:txXfrm>
        <a:off x="3545079" y="4418250"/>
        <a:ext cx="5012885" cy="596487"/>
      </dsp:txXfrm>
    </dsp:sp>
    <dsp:sp modelId="{37AA8E09-15F2-476E-A117-00E32C78C8C2}">
      <dsp:nvSpPr>
        <dsp:cNvPr id="0" name=""/>
        <dsp:cNvSpPr/>
      </dsp:nvSpPr>
      <dsp:spPr>
        <a:xfrm>
          <a:off x="4326" y="4410996"/>
          <a:ext cx="3540753" cy="6109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b="1" kern="1200" dirty="0" err="1" smtClean="0"/>
            <a:t>Evidence-based</a:t>
          </a:r>
          <a:endParaRPr lang="fi-FI" sz="1600" b="1" kern="1200" dirty="0"/>
        </a:p>
      </dsp:txBody>
      <dsp:txXfrm>
        <a:off x="34152" y="4440822"/>
        <a:ext cx="3481101" cy="551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0656535B-4070-4810-B9F6-07C1A0E927B9}" type="datetimeFigureOut">
              <a:rPr lang="fi-FI" smtClean="0"/>
              <a:t>21.5.2024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9429750"/>
            <a:ext cx="2971800" cy="496888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BBA85CC8-8242-420D-B54A-EF2760D8E74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523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fld id="{13314F4D-3B18-764E-B32A-00C1D3093C4E}" type="datetimeFigureOut">
              <a:rPr lang="fi-FI" smtClean="0"/>
              <a:pPr/>
              <a:t>21.5.2024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77195"/>
            <a:ext cx="5486400" cy="3908614"/>
          </a:xfrm>
          <a:prstGeom prst="rect">
            <a:avLst/>
          </a:prstGeom>
        </p:spPr>
        <p:txBody>
          <a:bodyPr vert="horz" lIns="91429" tIns="45715" rIns="91429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71800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fld id="{D1B6B73F-CFB5-9D4F-9E0D-F2C3CD4A0C2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2614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0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81231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B73F-CFB5-9D4F-9E0D-F2C3CD4A0C21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695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57422"/>
            <a:ext cx="6858000" cy="2386800"/>
          </a:xfrm>
        </p:spPr>
        <p:txBody>
          <a:bodyPr anchor="b"/>
          <a:lstStyle>
            <a:lvl1pPr algn="ctr">
              <a:defRPr sz="4500">
                <a:solidFill>
                  <a:schemeClr val="bg2"/>
                </a:solidFill>
              </a:defRPr>
            </a:lvl1pPr>
          </a:lstStyle>
          <a:p>
            <a:r>
              <a:t>Edit base style. Click.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345821"/>
            <a:ext cx="6858000" cy="900388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35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t>Click to edit the base style of the subheading.</a:t>
            </a:r>
            <a:endParaRPr lang="fi-FI" dirty="0"/>
          </a:p>
        </p:txBody>
      </p:sp>
      <p:sp>
        <p:nvSpPr>
          <p:cNvPr id="9" name="TextBox 8"/>
          <p:cNvSpPr txBox="1"/>
          <p:nvPr/>
        </p:nvSpPr>
        <p:spPr>
          <a:xfrm>
            <a:off x="7863848" y="7884162"/>
            <a:ext cx="184731" cy="248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fi-FI" sz="1013" dirty="0"/>
          </a:p>
        </p:txBody>
      </p:sp>
      <p:sp>
        <p:nvSpPr>
          <p:cNvPr id="10" name="TextBox 9"/>
          <p:cNvSpPr txBox="1"/>
          <p:nvPr/>
        </p:nvSpPr>
        <p:spPr>
          <a:xfrm>
            <a:off x="4191008" y="7721602"/>
            <a:ext cx="184731" cy="24820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lang="fi-FI" sz="1013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DFBAC1D-1D2F-4B57-A491-AA5E501456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0929" y="5222388"/>
            <a:ext cx="1800000" cy="9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2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5" y="529949"/>
            <a:ext cx="7203017" cy="995915"/>
          </a:xfrm>
        </p:spPr>
        <p:txBody>
          <a:bodyPr/>
          <a:lstStyle/>
          <a:p>
            <a:r>
              <a:t>Edit base style. Click.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25867"/>
            <a:ext cx="7886700" cy="4447369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t>Click to edit text Masters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Ministry of Economic Affairs and Employment • www.tem.fi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t>‹#›</a:t>
            </a:fld>
            <a:endParaRPr lang="fi-FI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AA220AAC-81F5-4624-B523-363239790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8543" y="759350"/>
            <a:ext cx="373067" cy="5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2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997" userDrawn="1">
          <p15:clr>
            <a:srgbClr val="FBAE40"/>
          </p15:clr>
        </p15:guide>
        <p15:guide id="2" pos="38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9949"/>
            <a:ext cx="7201826" cy="9959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25868"/>
            <a:ext cx="3868340" cy="619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87351"/>
            <a:ext cx="3868340" cy="3685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525868"/>
            <a:ext cx="3887391" cy="619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144881"/>
            <a:ext cx="3887391" cy="382835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04079-6FA0-8F42-A0E0-93A554C8F316}" type="datetime1">
              <a:rPr lang="fi-FI" smtClean="0"/>
              <a:pPr/>
              <a:t>21.5.2024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0E8806D1-1CCB-4475-986F-324C0BC5C9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8543" y="759350"/>
            <a:ext cx="373067" cy="5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12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499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29949"/>
            <a:ext cx="7201826" cy="995915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525868"/>
            <a:ext cx="7885508" cy="619017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287351"/>
            <a:ext cx="7885508" cy="368588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EB90C-C3B6-654A-9159-F786CF172E91}" type="datetime1">
              <a:rPr lang="fi-FI" smtClean="0"/>
              <a:pPr/>
              <a:t>21.5.2024</a:t>
            </a:fld>
            <a:endParaRPr lang="fi-F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4CD8DC24-1463-4652-A5A5-C7DB18939A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8543" y="759350"/>
            <a:ext cx="373067" cy="5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3472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85" userDrawn="1">
          <p15:clr>
            <a:srgbClr val="FBAE40"/>
          </p15:clr>
        </p15:guide>
        <p15:guide id="2" orient="horz" pos="499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673F-6EB7-8443-8693-F2EF12496ED8}" type="datetime1">
              <a:rPr lang="fi-FI" smtClean="0"/>
              <a:pPr/>
              <a:t>21.5.2024</a:t>
            </a:fld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Työ- ja elinkeinoministeriö </a:t>
            </a:r>
            <a:r>
              <a:rPr lang="bg-BG"/>
              <a:t>•</a:t>
            </a:r>
            <a:r>
              <a:rPr lang="fi-FI"/>
              <a:t> www.tem.fi</a:t>
            </a:r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C75AB-37F2-194C-B2B6-38235384CF06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17F30BAF-D8CD-46C4-BC09-1FF6528A95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8543" y="759350"/>
            <a:ext cx="373067" cy="557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9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3A0E0802-BCE5-425F-B622-59E8AB6E983B}"/>
              </a:ext>
            </a:extLst>
          </p:cNvPr>
          <p:cNvSpPr>
            <a:spLocks/>
          </p:cNvSpPr>
          <p:nvPr userDrawn="1"/>
        </p:nvSpPr>
        <p:spPr bwMode="auto">
          <a:xfrm>
            <a:off x="2972811" y="4920420"/>
            <a:ext cx="3273204" cy="1027854"/>
          </a:xfrm>
          <a:custGeom>
            <a:avLst/>
            <a:gdLst>
              <a:gd name="T0" fmla="*/ 405 w 487"/>
              <a:gd name="T1" fmla="*/ 73 h 153"/>
              <a:gd name="T2" fmla="*/ 278 w 487"/>
              <a:gd name="T3" fmla="*/ 92 h 153"/>
              <a:gd name="T4" fmla="*/ 105 w 487"/>
              <a:gd name="T5" fmla="*/ 55 h 153"/>
              <a:gd name="T6" fmla="*/ 118 w 487"/>
              <a:gd name="T7" fmla="*/ 28 h 153"/>
              <a:gd name="T8" fmla="*/ 118 w 487"/>
              <a:gd name="T9" fmla="*/ 28 h 153"/>
              <a:gd name="T10" fmla="*/ 120 w 487"/>
              <a:gd name="T11" fmla="*/ 26 h 153"/>
              <a:gd name="T12" fmla="*/ 108 w 487"/>
              <a:gd name="T13" fmla="*/ 3 h 153"/>
              <a:gd name="T14" fmla="*/ 86 w 487"/>
              <a:gd name="T15" fmla="*/ 14 h 153"/>
              <a:gd name="T16" fmla="*/ 97 w 487"/>
              <a:gd name="T17" fmla="*/ 37 h 153"/>
              <a:gd name="T18" fmla="*/ 99 w 487"/>
              <a:gd name="T19" fmla="*/ 37 h 153"/>
              <a:gd name="T20" fmla="*/ 93 w 487"/>
              <a:gd name="T21" fmla="*/ 49 h 153"/>
              <a:gd name="T22" fmla="*/ 14 w 487"/>
              <a:gd name="T23" fmla="*/ 0 h 153"/>
              <a:gd name="T24" fmla="*/ 0 w 487"/>
              <a:gd name="T25" fmla="*/ 18 h 153"/>
              <a:gd name="T26" fmla="*/ 76 w 487"/>
              <a:gd name="T27" fmla="*/ 82 h 153"/>
              <a:gd name="T28" fmla="*/ 60 w 487"/>
              <a:gd name="T29" fmla="*/ 113 h 153"/>
              <a:gd name="T30" fmla="*/ 60 w 487"/>
              <a:gd name="T31" fmla="*/ 113 h 153"/>
              <a:gd name="T32" fmla="*/ 59 w 487"/>
              <a:gd name="T33" fmla="*/ 115 h 153"/>
              <a:gd name="T34" fmla="*/ 70 w 487"/>
              <a:gd name="T35" fmla="*/ 138 h 153"/>
              <a:gd name="T36" fmla="*/ 93 w 487"/>
              <a:gd name="T37" fmla="*/ 127 h 153"/>
              <a:gd name="T38" fmla="*/ 82 w 487"/>
              <a:gd name="T39" fmla="*/ 104 h 153"/>
              <a:gd name="T40" fmla="*/ 80 w 487"/>
              <a:gd name="T41" fmla="*/ 103 h 153"/>
              <a:gd name="T42" fmla="*/ 87 w 487"/>
              <a:gd name="T43" fmla="*/ 89 h 153"/>
              <a:gd name="T44" fmla="*/ 312 w 487"/>
              <a:gd name="T45" fmla="*/ 153 h 153"/>
              <a:gd name="T46" fmla="*/ 487 w 487"/>
              <a:gd name="T47" fmla="*/ 116 h 153"/>
              <a:gd name="T48" fmla="*/ 477 w 487"/>
              <a:gd name="T49" fmla="*/ 117 h 153"/>
              <a:gd name="T50" fmla="*/ 405 w 487"/>
              <a:gd name="T51" fmla="*/ 73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87" h="153">
                <a:moveTo>
                  <a:pt x="405" y="73"/>
                </a:moveTo>
                <a:cubicBezTo>
                  <a:pt x="365" y="85"/>
                  <a:pt x="322" y="92"/>
                  <a:pt x="278" y="92"/>
                </a:cubicBezTo>
                <a:cubicBezTo>
                  <a:pt x="216" y="92"/>
                  <a:pt x="158" y="78"/>
                  <a:pt x="105" y="55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8" y="28"/>
                  <a:pt x="118" y="28"/>
                  <a:pt x="118" y="28"/>
                </a:cubicBezTo>
                <a:cubicBezTo>
                  <a:pt x="119" y="28"/>
                  <a:pt x="119" y="27"/>
                  <a:pt x="120" y="26"/>
                </a:cubicBezTo>
                <a:cubicBezTo>
                  <a:pt x="123" y="16"/>
                  <a:pt x="118" y="6"/>
                  <a:pt x="108" y="3"/>
                </a:cubicBezTo>
                <a:cubicBezTo>
                  <a:pt x="99" y="0"/>
                  <a:pt x="89" y="5"/>
                  <a:pt x="86" y="14"/>
                </a:cubicBezTo>
                <a:cubicBezTo>
                  <a:pt x="82" y="23"/>
                  <a:pt x="87" y="34"/>
                  <a:pt x="97" y="37"/>
                </a:cubicBezTo>
                <a:cubicBezTo>
                  <a:pt x="97" y="37"/>
                  <a:pt x="98" y="37"/>
                  <a:pt x="99" y="37"/>
                </a:cubicBezTo>
                <a:cubicBezTo>
                  <a:pt x="93" y="49"/>
                  <a:pt x="93" y="49"/>
                  <a:pt x="93" y="49"/>
                </a:cubicBezTo>
                <a:cubicBezTo>
                  <a:pt x="65" y="36"/>
                  <a:pt x="38" y="19"/>
                  <a:pt x="14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23" y="42"/>
                  <a:pt x="48" y="64"/>
                  <a:pt x="76" y="82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60" y="113"/>
                  <a:pt x="60" y="114"/>
                  <a:pt x="59" y="115"/>
                </a:cubicBezTo>
                <a:cubicBezTo>
                  <a:pt x="56" y="124"/>
                  <a:pt x="61" y="135"/>
                  <a:pt x="70" y="138"/>
                </a:cubicBezTo>
                <a:cubicBezTo>
                  <a:pt x="80" y="141"/>
                  <a:pt x="90" y="136"/>
                  <a:pt x="93" y="127"/>
                </a:cubicBezTo>
                <a:cubicBezTo>
                  <a:pt x="96" y="117"/>
                  <a:pt x="91" y="107"/>
                  <a:pt x="82" y="104"/>
                </a:cubicBezTo>
                <a:cubicBezTo>
                  <a:pt x="81" y="104"/>
                  <a:pt x="81" y="104"/>
                  <a:pt x="80" y="103"/>
                </a:cubicBezTo>
                <a:cubicBezTo>
                  <a:pt x="87" y="89"/>
                  <a:pt x="87" y="89"/>
                  <a:pt x="87" y="89"/>
                </a:cubicBezTo>
                <a:cubicBezTo>
                  <a:pt x="153" y="130"/>
                  <a:pt x="230" y="153"/>
                  <a:pt x="312" y="153"/>
                </a:cubicBezTo>
                <a:cubicBezTo>
                  <a:pt x="374" y="153"/>
                  <a:pt x="433" y="140"/>
                  <a:pt x="487" y="116"/>
                </a:cubicBezTo>
                <a:cubicBezTo>
                  <a:pt x="484" y="116"/>
                  <a:pt x="480" y="117"/>
                  <a:pt x="477" y="117"/>
                </a:cubicBezTo>
                <a:cubicBezTo>
                  <a:pt x="446" y="117"/>
                  <a:pt x="419" y="99"/>
                  <a:pt x="405" y="73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14">
            <a:extLst>
              <a:ext uri="{FF2B5EF4-FFF2-40B4-BE49-F238E27FC236}">
                <a16:creationId xmlns:a16="http://schemas.microsoft.com/office/drawing/2014/main" id="{FA6E1258-6CFC-4F12-BB12-170ED929E89E}"/>
              </a:ext>
            </a:extLst>
          </p:cNvPr>
          <p:cNvSpPr>
            <a:spLocks/>
          </p:cNvSpPr>
          <p:nvPr userDrawn="1"/>
        </p:nvSpPr>
        <p:spPr bwMode="auto">
          <a:xfrm>
            <a:off x="2940573" y="1357066"/>
            <a:ext cx="1263009" cy="713050"/>
          </a:xfrm>
          <a:custGeom>
            <a:avLst/>
            <a:gdLst>
              <a:gd name="T0" fmla="*/ 24 w 188"/>
              <a:gd name="T1" fmla="*/ 82 h 106"/>
              <a:gd name="T2" fmla="*/ 30 w 188"/>
              <a:gd name="T3" fmla="*/ 76 h 106"/>
              <a:gd name="T4" fmla="*/ 36 w 188"/>
              <a:gd name="T5" fmla="*/ 75 h 106"/>
              <a:gd name="T6" fmla="*/ 37 w 188"/>
              <a:gd name="T7" fmla="*/ 77 h 106"/>
              <a:gd name="T8" fmla="*/ 37 w 188"/>
              <a:gd name="T9" fmla="*/ 77 h 106"/>
              <a:gd name="T10" fmla="*/ 56 w 188"/>
              <a:gd name="T11" fmla="*/ 99 h 106"/>
              <a:gd name="T12" fmla="*/ 72 w 188"/>
              <a:gd name="T13" fmla="*/ 100 h 106"/>
              <a:gd name="T14" fmla="*/ 80 w 188"/>
              <a:gd name="T15" fmla="*/ 97 h 106"/>
              <a:gd name="T16" fmla="*/ 96 w 188"/>
              <a:gd name="T17" fmla="*/ 64 h 106"/>
              <a:gd name="T18" fmla="*/ 96 w 188"/>
              <a:gd name="T19" fmla="*/ 64 h 106"/>
              <a:gd name="T20" fmla="*/ 96 w 188"/>
              <a:gd name="T21" fmla="*/ 64 h 106"/>
              <a:gd name="T22" fmla="*/ 99 w 188"/>
              <a:gd name="T23" fmla="*/ 63 h 106"/>
              <a:gd name="T24" fmla="*/ 100 w 188"/>
              <a:gd name="T25" fmla="*/ 106 h 106"/>
              <a:gd name="T26" fmla="*/ 123 w 188"/>
              <a:gd name="T27" fmla="*/ 101 h 106"/>
              <a:gd name="T28" fmla="*/ 111 w 188"/>
              <a:gd name="T29" fmla="*/ 70 h 106"/>
              <a:gd name="T30" fmla="*/ 175 w 188"/>
              <a:gd name="T31" fmla="*/ 58 h 106"/>
              <a:gd name="T32" fmla="*/ 188 w 188"/>
              <a:gd name="T33" fmla="*/ 18 h 106"/>
              <a:gd name="T34" fmla="*/ 104 w 188"/>
              <a:gd name="T35" fmla="*/ 34 h 106"/>
              <a:gd name="T36" fmla="*/ 104 w 188"/>
              <a:gd name="T37" fmla="*/ 0 h 106"/>
              <a:gd name="T38" fmla="*/ 81 w 188"/>
              <a:gd name="T39" fmla="*/ 4 h 106"/>
              <a:gd name="T40" fmla="*/ 95 w 188"/>
              <a:gd name="T41" fmla="*/ 44 h 106"/>
              <a:gd name="T42" fmla="*/ 92 w 188"/>
              <a:gd name="T43" fmla="*/ 45 h 106"/>
              <a:gd name="T44" fmla="*/ 91 w 188"/>
              <a:gd name="T45" fmla="*/ 40 h 106"/>
              <a:gd name="T46" fmla="*/ 91 w 188"/>
              <a:gd name="T47" fmla="*/ 39 h 106"/>
              <a:gd name="T48" fmla="*/ 90 w 188"/>
              <a:gd name="T49" fmla="*/ 38 h 106"/>
              <a:gd name="T50" fmla="*/ 90 w 188"/>
              <a:gd name="T51" fmla="*/ 36 h 106"/>
              <a:gd name="T52" fmla="*/ 78 w 188"/>
              <a:gd name="T53" fmla="*/ 33 h 106"/>
              <a:gd name="T54" fmla="*/ 74 w 188"/>
              <a:gd name="T55" fmla="*/ 37 h 106"/>
              <a:gd name="T56" fmla="*/ 64 w 188"/>
              <a:gd name="T57" fmla="*/ 35 h 106"/>
              <a:gd name="T58" fmla="*/ 60 w 188"/>
              <a:gd name="T59" fmla="*/ 40 h 106"/>
              <a:gd name="T60" fmla="*/ 50 w 188"/>
              <a:gd name="T61" fmla="*/ 38 h 106"/>
              <a:gd name="T62" fmla="*/ 46 w 188"/>
              <a:gd name="T63" fmla="*/ 43 h 106"/>
              <a:gd name="T64" fmla="*/ 36 w 188"/>
              <a:gd name="T65" fmla="*/ 41 h 106"/>
              <a:gd name="T66" fmla="*/ 31 w 188"/>
              <a:gd name="T67" fmla="*/ 50 h 106"/>
              <a:gd name="T68" fmla="*/ 32 w 188"/>
              <a:gd name="T69" fmla="*/ 56 h 106"/>
              <a:gd name="T70" fmla="*/ 27 w 188"/>
              <a:gd name="T71" fmla="*/ 57 h 106"/>
              <a:gd name="T72" fmla="*/ 10 w 188"/>
              <a:gd name="T73" fmla="*/ 56 h 106"/>
              <a:gd name="T74" fmla="*/ 4 w 188"/>
              <a:gd name="T75" fmla="*/ 76 h 106"/>
              <a:gd name="T76" fmla="*/ 24 w 188"/>
              <a:gd name="T77" fmla="*/ 8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8" h="106">
                <a:moveTo>
                  <a:pt x="24" y="82"/>
                </a:moveTo>
                <a:cubicBezTo>
                  <a:pt x="27" y="81"/>
                  <a:pt x="29" y="79"/>
                  <a:pt x="30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7"/>
                  <a:pt x="37" y="77"/>
                  <a:pt x="37" y="77"/>
                </a:cubicBezTo>
                <a:cubicBezTo>
                  <a:pt x="37" y="77"/>
                  <a:pt x="37" y="77"/>
                  <a:pt x="37" y="77"/>
                </a:cubicBezTo>
                <a:cubicBezTo>
                  <a:pt x="39" y="87"/>
                  <a:pt x="46" y="95"/>
                  <a:pt x="56" y="99"/>
                </a:cubicBezTo>
                <a:cubicBezTo>
                  <a:pt x="61" y="101"/>
                  <a:pt x="67" y="101"/>
                  <a:pt x="72" y="100"/>
                </a:cubicBezTo>
                <a:cubicBezTo>
                  <a:pt x="75" y="100"/>
                  <a:pt x="78" y="99"/>
                  <a:pt x="80" y="97"/>
                </a:cubicBezTo>
                <a:cubicBezTo>
                  <a:pt x="92" y="91"/>
                  <a:pt x="99" y="78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9" y="63"/>
                  <a:pt x="99" y="63"/>
                  <a:pt x="99" y="63"/>
                </a:cubicBezTo>
                <a:cubicBezTo>
                  <a:pt x="101" y="78"/>
                  <a:pt x="101" y="92"/>
                  <a:pt x="100" y="106"/>
                </a:cubicBezTo>
                <a:cubicBezTo>
                  <a:pt x="123" y="101"/>
                  <a:pt x="123" y="101"/>
                  <a:pt x="123" y="101"/>
                </a:cubicBezTo>
                <a:cubicBezTo>
                  <a:pt x="118" y="91"/>
                  <a:pt x="114" y="81"/>
                  <a:pt x="111" y="70"/>
                </a:cubicBezTo>
                <a:cubicBezTo>
                  <a:pt x="175" y="58"/>
                  <a:pt x="175" y="58"/>
                  <a:pt x="175" y="58"/>
                </a:cubicBezTo>
                <a:cubicBezTo>
                  <a:pt x="182" y="45"/>
                  <a:pt x="186" y="32"/>
                  <a:pt x="188" y="18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03" y="22"/>
                  <a:pt x="103" y="11"/>
                  <a:pt x="104" y="0"/>
                </a:cubicBezTo>
                <a:cubicBezTo>
                  <a:pt x="81" y="4"/>
                  <a:pt x="81" y="4"/>
                  <a:pt x="81" y="4"/>
                </a:cubicBezTo>
                <a:cubicBezTo>
                  <a:pt x="87" y="17"/>
                  <a:pt x="92" y="30"/>
                  <a:pt x="95" y="44"/>
                </a:cubicBezTo>
                <a:cubicBezTo>
                  <a:pt x="92" y="45"/>
                  <a:pt x="92" y="45"/>
                  <a:pt x="92" y="45"/>
                </a:cubicBezTo>
                <a:cubicBezTo>
                  <a:pt x="91" y="40"/>
                  <a:pt x="91" y="40"/>
                  <a:pt x="91" y="40"/>
                </a:cubicBezTo>
                <a:cubicBezTo>
                  <a:pt x="91" y="39"/>
                  <a:pt x="91" y="39"/>
                  <a:pt x="91" y="39"/>
                </a:cubicBezTo>
                <a:cubicBezTo>
                  <a:pt x="90" y="38"/>
                  <a:pt x="90" y="38"/>
                  <a:pt x="90" y="38"/>
                </a:cubicBezTo>
                <a:cubicBezTo>
                  <a:pt x="90" y="38"/>
                  <a:pt x="90" y="37"/>
                  <a:pt x="90" y="36"/>
                </a:cubicBezTo>
                <a:cubicBezTo>
                  <a:pt x="88" y="32"/>
                  <a:pt x="82" y="30"/>
                  <a:pt x="78" y="33"/>
                </a:cubicBezTo>
                <a:cubicBezTo>
                  <a:pt x="76" y="34"/>
                  <a:pt x="75" y="35"/>
                  <a:pt x="74" y="37"/>
                </a:cubicBezTo>
                <a:cubicBezTo>
                  <a:pt x="71" y="34"/>
                  <a:pt x="67" y="34"/>
                  <a:pt x="64" y="35"/>
                </a:cubicBezTo>
                <a:cubicBezTo>
                  <a:pt x="62" y="36"/>
                  <a:pt x="61" y="38"/>
                  <a:pt x="60" y="40"/>
                </a:cubicBezTo>
                <a:cubicBezTo>
                  <a:pt x="57" y="37"/>
                  <a:pt x="53" y="36"/>
                  <a:pt x="50" y="38"/>
                </a:cubicBezTo>
                <a:cubicBezTo>
                  <a:pt x="48" y="39"/>
                  <a:pt x="47" y="41"/>
                  <a:pt x="46" y="43"/>
                </a:cubicBezTo>
                <a:cubicBezTo>
                  <a:pt x="43" y="40"/>
                  <a:pt x="39" y="39"/>
                  <a:pt x="36" y="41"/>
                </a:cubicBezTo>
                <a:cubicBezTo>
                  <a:pt x="32" y="43"/>
                  <a:pt x="31" y="47"/>
                  <a:pt x="31" y="50"/>
                </a:cubicBezTo>
                <a:cubicBezTo>
                  <a:pt x="32" y="56"/>
                  <a:pt x="32" y="56"/>
                  <a:pt x="32" y="56"/>
                </a:cubicBezTo>
                <a:cubicBezTo>
                  <a:pt x="27" y="57"/>
                  <a:pt x="27" y="57"/>
                  <a:pt x="27" y="57"/>
                </a:cubicBezTo>
                <a:cubicBezTo>
                  <a:pt x="22" y="53"/>
                  <a:pt x="15" y="53"/>
                  <a:pt x="10" y="56"/>
                </a:cubicBezTo>
                <a:cubicBezTo>
                  <a:pt x="3" y="60"/>
                  <a:pt x="0" y="69"/>
                  <a:pt x="4" y="76"/>
                </a:cubicBezTo>
                <a:cubicBezTo>
                  <a:pt x="8" y="83"/>
                  <a:pt x="17" y="86"/>
                  <a:pt x="24" y="82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0E42BCCD-6454-4538-9894-35FA0C17A4E2}"/>
              </a:ext>
            </a:extLst>
          </p:cNvPr>
          <p:cNvSpPr>
            <a:spLocks/>
          </p:cNvSpPr>
          <p:nvPr userDrawn="1"/>
        </p:nvSpPr>
        <p:spPr bwMode="auto">
          <a:xfrm>
            <a:off x="3826195" y="1954434"/>
            <a:ext cx="530995" cy="269290"/>
          </a:xfrm>
          <a:custGeom>
            <a:avLst/>
            <a:gdLst>
              <a:gd name="T0" fmla="*/ 30 w 79"/>
              <a:gd name="T1" fmla="*/ 1 h 40"/>
              <a:gd name="T2" fmla="*/ 19 w 79"/>
              <a:gd name="T3" fmla="*/ 0 h 40"/>
              <a:gd name="T4" fmla="*/ 1 w 79"/>
              <a:gd name="T5" fmla="*/ 20 h 40"/>
              <a:gd name="T6" fmla="*/ 21 w 79"/>
              <a:gd name="T7" fmla="*/ 39 h 40"/>
              <a:gd name="T8" fmla="*/ 79 w 79"/>
              <a:gd name="T9" fmla="*/ 18 h 40"/>
              <a:gd name="T10" fmla="*/ 32 w 79"/>
              <a:gd name="T11" fmla="*/ 25 h 40"/>
              <a:gd name="T12" fmla="*/ 20 w 79"/>
              <a:gd name="T13" fmla="*/ 13 h 40"/>
              <a:gd name="T14" fmla="*/ 30 w 79"/>
              <a:gd name="T15" fmla="*/ 1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79" h="40">
                <a:moveTo>
                  <a:pt x="30" y="1"/>
                </a:moveTo>
                <a:cubicBezTo>
                  <a:pt x="25" y="0"/>
                  <a:pt x="21" y="0"/>
                  <a:pt x="19" y="0"/>
                </a:cubicBezTo>
                <a:cubicBezTo>
                  <a:pt x="8" y="0"/>
                  <a:pt x="0" y="10"/>
                  <a:pt x="1" y="20"/>
                </a:cubicBezTo>
                <a:cubicBezTo>
                  <a:pt x="1" y="31"/>
                  <a:pt x="10" y="40"/>
                  <a:pt x="21" y="39"/>
                </a:cubicBezTo>
                <a:cubicBezTo>
                  <a:pt x="30" y="39"/>
                  <a:pt x="68" y="22"/>
                  <a:pt x="79" y="18"/>
                </a:cubicBezTo>
                <a:cubicBezTo>
                  <a:pt x="66" y="20"/>
                  <a:pt x="37" y="25"/>
                  <a:pt x="32" y="25"/>
                </a:cubicBezTo>
                <a:cubicBezTo>
                  <a:pt x="25" y="25"/>
                  <a:pt x="20" y="20"/>
                  <a:pt x="20" y="13"/>
                </a:cubicBezTo>
                <a:cubicBezTo>
                  <a:pt x="19" y="7"/>
                  <a:pt x="24" y="2"/>
                  <a:pt x="30" y="1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Freeform 16">
            <a:extLst>
              <a:ext uri="{FF2B5EF4-FFF2-40B4-BE49-F238E27FC236}">
                <a16:creationId xmlns:a16="http://schemas.microsoft.com/office/drawing/2014/main" id="{62342304-5326-4D1A-B40C-B831FFD07DF1}"/>
              </a:ext>
            </a:extLst>
          </p:cNvPr>
          <p:cNvSpPr>
            <a:spLocks/>
          </p:cNvSpPr>
          <p:nvPr userDrawn="1"/>
        </p:nvSpPr>
        <p:spPr bwMode="auto">
          <a:xfrm>
            <a:off x="4417875" y="865895"/>
            <a:ext cx="1613846" cy="853385"/>
          </a:xfrm>
          <a:custGeom>
            <a:avLst/>
            <a:gdLst>
              <a:gd name="T0" fmla="*/ 0 w 240"/>
              <a:gd name="T1" fmla="*/ 69 h 127"/>
              <a:gd name="T2" fmla="*/ 23 w 240"/>
              <a:gd name="T3" fmla="*/ 81 h 127"/>
              <a:gd name="T4" fmla="*/ 55 w 240"/>
              <a:gd name="T5" fmla="*/ 98 h 127"/>
              <a:gd name="T6" fmla="*/ 74 w 240"/>
              <a:gd name="T7" fmla="*/ 108 h 127"/>
              <a:gd name="T8" fmla="*/ 74 w 240"/>
              <a:gd name="T9" fmla="*/ 108 h 127"/>
              <a:gd name="T10" fmla="*/ 109 w 240"/>
              <a:gd name="T11" fmla="*/ 127 h 127"/>
              <a:gd name="T12" fmla="*/ 110 w 240"/>
              <a:gd name="T13" fmla="*/ 127 h 127"/>
              <a:gd name="T14" fmla="*/ 150 w 240"/>
              <a:gd name="T15" fmla="*/ 94 h 127"/>
              <a:gd name="T16" fmla="*/ 159 w 240"/>
              <a:gd name="T17" fmla="*/ 92 h 127"/>
              <a:gd name="T18" fmla="*/ 226 w 240"/>
              <a:gd name="T19" fmla="*/ 80 h 127"/>
              <a:gd name="T20" fmla="*/ 240 w 240"/>
              <a:gd name="T21" fmla="*/ 58 h 127"/>
              <a:gd name="T22" fmla="*/ 219 w 240"/>
              <a:gd name="T23" fmla="*/ 44 h 127"/>
              <a:gd name="T24" fmla="*/ 152 w 240"/>
              <a:gd name="T25" fmla="*/ 57 h 127"/>
              <a:gd name="T26" fmla="*/ 111 w 240"/>
              <a:gd name="T27" fmla="*/ 64 h 127"/>
              <a:gd name="T28" fmla="*/ 118 w 240"/>
              <a:gd name="T29" fmla="*/ 73 h 127"/>
              <a:gd name="T30" fmla="*/ 119 w 240"/>
              <a:gd name="T31" fmla="*/ 74 h 127"/>
              <a:gd name="T32" fmla="*/ 119 w 240"/>
              <a:gd name="T33" fmla="*/ 75 h 127"/>
              <a:gd name="T34" fmla="*/ 119 w 240"/>
              <a:gd name="T35" fmla="*/ 76 h 127"/>
              <a:gd name="T36" fmla="*/ 119 w 240"/>
              <a:gd name="T37" fmla="*/ 77 h 127"/>
              <a:gd name="T38" fmla="*/ 120 w 240"/>
              <a:gd name="T39" fmla="*/ 79 h 127"/>
              <a:gd name="T40" fmla="*/ 120 w 240"/>
              <a:gd name="T41" fmla="*/ 79 h 127"/>
              <a:gd name="T42" fmla="*/ 120 w 240"/>
              <a:gd name="T43" fmla="*/ 81 h 127"/>
              <a:gd name="T44" fmla="*/ 119 w 240"/>
              <a:gd name="T45" fmla="*/ 85 h 127"/>
              <a:gd name="T46" fmla="*/ 119 w 240"/>
              <a:gd name="T47" fmla="*/ 85 h 127"/>
              <a:gd name="T48" fmla="*/ 119 w 240"/>
              <a:gd name="T49" fmla="*/ 87 h 127"/>
              <a:gd name="T50" fmla="*/ 112 w 240"/>
              <a:gd name="T51" fmla="*/ 97 h 127"/>
              <a:gd name="T52" fmla="*/ 110 w 240"/>
              <a:gd name="T53" fmla="*/ 99 h 127"/>
              <a:gd name="T54" fmla="*/ 108 w 240"/>
              <a:gd name="T55" fmla="*/ 100 h 127"/>
              <a:gd name="T56" fmla="*/ 99 w 240"/>
              <a:gd name="T57" fmla="*/ 102 h 127"/>
              <a:gd name="T58" fmla="*/ 99 w 240"/>
              <a:gd name="T59" fmla="*/ 102 h 127"/>
              <a:gd name="T60" fmla="*/ 87 w 240"/>
              <a:gd name="T61" fmla="*/ 98 h 127"/>
              <a:gd name="T62" fmla="*/ 82 w 240"/>
              <a:gd name="T63" fmla="*/ 93 h 127"/>
              <a:gd name="T64" fmla="*/ 81 w 240"/>
              <a:gd name="T65" fmla="*/ 92 h 127"/>
              <a:gd name="T66" fmla="*/ 80 w 240"/>
              <a:gd name="T67" fmla="*/ 90 h 127"/>
              <a:gd name="T68" fmla="*/ 78 w 240"/>
              <a:gd name="T69" fmla="*/ 81 h 127"/>
              <a:gd name="T70" fmla="*/ 99 w 240"/>
              <a:gd name="T71" fmla="*/ 60 h 127"/>
              <a:gd name="T72" fmla="*/ 99 w 240"/>
              <a:gd name="T73" fmla="*/ 60 h 127"/>
              <a:gd name="T74" fmla="*/ 101 w 240"/>
              <a:gd name="T75" fmla="*/ 60 h 127"/>
              <a:gd name="T76" fmla="*/ 91 w 240"/>
              <a:gd name="T77" fmla="*/ 29 h 127"/>
              <a:gd name="T78" fmla="*/ 61 w 240"/>
              <a:gd name="T79" fmla="*/ 39 h 127"/>
              <a:gd name="T80" fmla="*/ 63 w 240"/>
              <a:gd name="T81" fmla="*/ 62 h 127"/>
              <a:gd name="T82" fmla="*/ 35 w 240"/>
              <a:gd name="T83" fmla="*/ 70 h 127"/>
              <a:gd name="T84" fmla="*/ 26 w 240"/>
              <a:gd name="T85" fmla="*/ 42 h 127"/>
              <a:gd name="T86" fmla="*/ 46 w 240"/>
              <a:gd name="T87" fmla="*/ 31 h 127"/>
              <a:gd name="T88" fmla="*/ 37 w 240"/>
              <a:gd name="T89" fmla="*/ 0 h 127"/>
              <a:gd name="T90" fmla="*/ 6 w 240"/>
              <a:gd name="T91" fmla="*/ 10 h 127"/>
              <a:gd name="T92" fmla="*/ 6 w 240"/>
              <a:gd name="T93" fmla="*/ 12 h 127"/>
              <a:gd name="T94" fmla="*/ 5 w 240"/>
              <a:gd name="T95" fmla="*/ 14 h 127"/>
              <a:gd name="T96" fmla="*/ 5 w 240"/>
              <a:gd name="T97" fmla="*/ 15 h 127"/>
              <a:gd name="T98" fmla="*/ 5 w 240"/>
              <a:gd name="T99" fmla="*/ 18 h 127"/>
              <a:gd name="T100" fmla="*/ 5 w 240"/>
              <a:gd name="T101" fmla="*/ 21 h 127"/>
              <a:gd name="T102" fmla="*/ 4 w 240"/>
              <a:gd name="T103" fmla="*/ 31 h 127"/>
              <a:gd name="T104" fmla="*/ 3 w 240"/>
              <a:gd name="T105" fmla="*/ 36 h 127"/>
              <a:gd name="T106" fmla="*/ 3 w 240"/>
              <a:gd name="T107" fmla="*/ 39 h 127"/>
              <a:gd name="T108" fmla="*/ 0 w 240"/>
              <a:gd name="T109" fmla="*/ 69 h 127"/>
              <a:gd name="T110" fmla="*/ 0 w 240"/>
              <a:gd name="T111" fmla="*/ 6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40" h="127">
                <a:moveTo>
                  <a:pt x="0" y="69"/>
                </a:moveTo>
                <a:cubicBezTo>
                  <a:pt x="23" y="81"/>
                  <a:pt x="23" y="81"/>
                  <a:pt x="23" y="81"/>
                </a:cubicBezTo>
                <a:cubicBezTo>
                  <a:pt x="55" y="98"/>
                  <a:pt x="55" y="98"/>
                  <a:pt x="55" y="9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109" y="127"/>
                  <a:pt x="109" y="127"/>
                  <a:pt x="109" y="127"/>
                </a:cubicBezTo>
                <a:cubicBezTo>
                  <a:pt x="110" y="127"/>
                  <a:pt x="110" y="127"/>
                  <a:pt x="110" y="127"/>
                </a:cubicBezTo>
                <a:cubicBezTo>
                  <a:pt x="110" y="127"/>
                  <a:pt x="137" y="105"/>
                  <a:pt x="150" y="94"/>
                </a:cubicBezTo>
                <a:cubicBezTo>
                  <a:pt x="159" y="92"/>
                  <a:pt x="159" y="92"/>
                  <a:pt x="159" y="92"/>
                </a:cubicBezTo>
                <a:cubicBezTo>
                  <a:pt x="226" y="80"/>
                  <a:pt x="226" y="80"/>
                  <a:pt x="226" y="80"/>
                </a:cubicBezTo>
                <a:cubicBezTo>
                  <a:pt x="240" y="58"/>
                  <a:pt x="240" y="58"/>
                  <a:pt x="240" y="58"/>
                </a:cubicBezTo>
                <a:cubicBezTo>
                  <a:pt x="219" y="44"/>
                  <a:pt x="219" y="44"/>
                  <a:pt x="219" y="44"/>
                </a:cubicBezTo>
                <a:cubicBezTo>
                  <a:pt x="152" y="57"/>
                  <a:pt x="152" y="57"/>
                  <a:pt x="152" y="57"/>
                </a:cubicBezTo>
                <a:cubicBezTo>
                  <a:pt x="111" y="64"/>
                  <a:pt x="111" y="64"/>
                  <a:pt x="111" y="64"/>
                </a:cubicBezTo>
                <a:cubicBezTo>
                  <a:pt x="115" y="67"/>
                  <a:pt x="117" y="70"/>
                  <a:pt x="118" y="73"/>
                </a:cubicBezTo>
                <a:cubicBezTo>
                  <a:pt x="118" y="74"/>
                  <a:pt x="119" y="74"/>
                  <a:pt x="119" y="74"/>
                </a:cubicBezTo>
                <a:cubicBezTo>
                  <a:pt x="119" y="74"/>
                  <a:pt x="119" y="75"/>
                  <a:pt x="119" y="75"/>
                </a:cubicBezTo>
                <a:cubicBezTo>
                  <a:pt x="119" y="76"/>
                  <a:pt x="119" y="76"/>
                  <a:pt x="119" y="76"/>
                </a:cubicBezTo>
                <a:cubicBezTo>
                  <a:pt x="119" y="77"/>
                  <a:pt x="119" y="77"/>
                  <a:pt x="119" y="77"/>
                </a:cubicBezTo>
                <a:cubicBezTo>
                  <a:pt x="120" y="77"/>
                  <a:pt x="120" y="78"/>
                  <a:pt x="120" y="79"/>
                </a:cubicBezTo>
                <a:cubicBezTo>
                  <a:pt x="120" y="79"/>
                  <a:pt x="120" y="79"/>
                  <a:pt x="120" y="79"/>
                </a:cubicBezTo>
                <a:cubicBezTo>
                  <a:pt x="120" y="80"/>
                  <a:pt x="120" y="80"/>
                  <a:pt x="120" y="81"/>
                </a:cubicBezTo>
                <a:cubicBezTo>
                  <a:pt x="120" y="82"/>
                  <a:pt x="120" y="84"/>
                  <a:pt x="119" y="85"/>
                </a:cubicBezTo>
                <a:cubicBezTo>
                  <a:pt x="119" y="85"/>
                  <a:pt x="119" y="85"/>
                  <a:pt x="119" y="85"/>
                </a:cubicBezTo>
                <a:cubicBezTo>
                  <a:pt x="119" y="86"/>
                  <a:pt x="119" y="87"/>
                  <a:pt x="119" y="87"/>
                </a:cubicBezTo>
                <a:cubicBezTo>
                  <a:pt x="118" y="91"/>
                  <a:pt x="115" y="95"/>
                  <a:pt x="112" y="97"/>
                </a:cubicBezTo>
                <a:cubicBezTo>
                  <a:pt x="111" y="98"/>
                  <a:pt x="111" y="98"/>
                  <a:pt x="110" y="99"/>
                </a:cubicBezTo>
                <a:cubicBezTo>
                  <a:pt x="109" y="99"/>
                  <a:pt x="109" y="99"/>
                  <a:pt x="108" y="100"/>
                </a:cubicBezTo>
                <a:cubicBezTo>
                  <a:pt x="105" y="101"/>
                  <a:pt x="102" y="102"/>
                  <a:pt x="99" y="102"/>
                </a:cubicBezTo>
                <a:cubicBezTo>
                  <a:pt x="99" y="102"/>
                  <a:pt x="99" y="102"/>
                  <a:pt x="99" y="102"/>
                </a:cubicBezTo>
                <a:cubicBezTo>
                  <a:pt x="95" y="102"/>
                  <a:pt x="91" y="100"/>
                  <a:pt x="87" y="98"/>
                </a:cubicBezTo>
                <a:cubicBezTo>
                  <a:pt x="85" y="97"/>
                  <a:pt x="84" y="95"/>
                  <a:pt x="82" y="93"/>
                </a:cubicBezTo>
                <a:cubicBezTo>
                  <a:pt x="82" y="93"/>
                  <a:pt x="82" y="92"/>
                  <a:pt x="81" y="92"/>
                </a:cubicBezTo>
                <a:cubicBezTo>
                  <a:pt x="81" y="91"/>
                  <a:pt x="81" y="91"/>
                  <a:pt x="80" y="90"/>
                </a:cubicBezTo>
                <a:cubicBezTo>
                  <a:pt x="79" y="87"/>
                  <a:pt x="78" y="84"/>
                  <a:pt x="78" y="81"/>
                </a:cubicBezTo>
                <a:cubicBezTo>
                  <a:pt x="78" y="69"/>
                  <a:pt x="88" y="60"/>
                  <a:pt x="99" y="60"/>
                </a:cubicBezTo>
                <a:cubicBezTo>
                  <a:pt x="99" y="60"/>
                  <a:pt x="99" y="60"/>
                  <a:pt x="99" y="60"/>
                </a:cubicBezTo>
                <a:cubicBezTo>
                  <a:pt x="100" y="60"/>
                  <a:pt x="100" y="60"/>
                  <a:pt x="101" y="60"/>
                </a:cubicBezTo>
                <a:cubicBezTo>
                  <a:pt x="91" y="29"/>
                  <a:pt x="91" y="29"/>
                  <a:pt x="91" y="29"/>
                </a:cubicBezTo>
                <a:cubicBezTo>
                  <a:pt x="61" y="39"/>
                  <a:pt x="61" y="39"/>
                  <a:pt x="61" y="39"/>
                </a:cubicBezTo>
                <a:cubicBezTo>
                  <a:pt x="66" y="45"/>
                  <a:pt x="67" y="54"/>
                  <a:pt x="63" y="62"/>
                </a:cubicBezTo>
                <a:cubicBezTo>
                  <a:pt x="57" y="72"/>
                  <a:pt x="45" y="76"/>
                  <a:pt x="35" y="70"/>
                </a:cubicBezTo>
                <a:cubicBezTo>
                  <a:pt x="25" y="65"/>
                  <a:pt x="21" y="52"/>
                  <a:pt x="26" y="42"/>
                </a:cubicBezTo>
                <a:cubicBezTo>
                  <a:pt x="30" y="35"/>
                  <a:pt x="38" y="31"/>
                  <a:pt x="46" y="31"/>
                </a:cubicBezTo>
                <a:cubicBezTo>
                  <a:pt x="37" y="0"/>
                  <a:pt x="37" y="0"/>
                  <a:pt x="37" y="0"/>
                </a:cubicBezTo>
                <a:cubicBezTo>
                  <a:pt x="6" y="10"/>
                  <a:pt x="6" y="10"/>
                  <a:pt x="6" y="10"/>
                </a:cubicBezTo>
                <a:cubicBezTo>
                  <a:pt x="6" y="10"/>
                  <a:pt x="6" y="11"/>
                  <a:pt x="6" y="12"/>
                </a:cubicBezTo>
                <a:cubicBezTo>
                  <a:pt x="5" y="14"/>
                  <a:pt x="5" y="14"/>
                  <a:pt x="5" y="14"/>
                </a:cubicBezTo>
                <a:cubicBezTo>
                  <a:pt x="5" y="15"/>
                  <a:pt x="5" y="15"/>
                  <a:pt x="5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19"/>
                  <a:pt x="5" y="20"/>
                  <a:pt x="5" y="21"/>
                </a:cubicBezTo>
                <a:cubicBezTo>
                  <a:pt x="4" y="31"/>
                  <a:pt x="4" y="31"/>
                  <a:pt x="4" y="31"/>
                </a:cubicBezTo>
                <a:cubicBezTo>
                  <a:pt x="3" y="33"/>
                  <a:pt x="3" y="35"/>
                  <a:pt x="3" y="36"/>
                </a:cubicBezTo>
                <a:cubicBezTo>
                  <a:pt x="3" y="39"/>
                  <a:pt x="3" y="39"/>
                  <a:pt x="3" y="39"/>
                </a:cubicBezTo>
                <a:cubicBezTo>
                  <a:pt x="1" y="54"/>
                  <a:pt x="0" y="69"/>
                  <a:pt x="0" y="69"/>
                </a:cubicBezTo>
                <a:cubicBezTo>
                  <a:pt x="0" y="69"/>
                  <a:pt x="0" y="69"/>
                  <a:pt x="0" y="69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8" name="Freeform 17">
            <a:extLst>
              <a:ext uri="{FF2B5EF4-FFF2-40B4-BE49-F238E27FC236}">
                <a16:creationId xmlns:a16="http://schemas.microsoft.com/office/drawing/2014/main" id="{69F260E7-4B52-4B1A-A565-803EC16A2B0D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845752" y="1370340"/>
            <a:ext cx="3400264" cy="3946430"/>
          </a:xfrm>
          <a:custGeom>
            <a:avLst/>
            <a:gdLst>
              <a:gd name="T0" fmla="*/ 94 w 506"/>
              <a:gd name="T1" fmla="*/ 289 h 587"/>
              <a:gd name="T2" fmla="*/ 159 w 506"/>
              <a:gd name="T3" fmla="*/ 308 h 587"/>
              <a:gd name="T4" fmla="*/ 197 w 506"/>
              <a:gd name="T5" fmla="*/ 306 h 587"/>
              <a:gd name="T6" fmla="*/ 237 w 506"/>
              <a:gd name="T7" fmla="*/ 296 h 587"/>
              <a:gd name="T8" fmla="*/ 278 w 506"/>
              <a:gd name="T9" fmla="*/ 279 h 587"/>
              <a:gd name="T10" fmla="*/ 233 w 506"/>
              <a:gd name="T11" fmla="*/ 430 h 587"/>
              <a:gd name="T12" fmla="*/ 221 w 506"/>
              <a:gd name="T13" fmla="*/ 463 h 587"/>
              <a:gd name="T14" fmla="*/ 171 w 506"/>
              <a:gd name="T15" fmla="*/ 484 h 587"/>
              <a:gd name="T16" fmla="*/ 147 w 506"/>
              <a:gd name="T17" fmla="*/ 475 h 587"/>
              <a:gd name="T18" fmla="*/ 85 w 506"/>
              <a:gd name="T19" fmla="*/ 520 h 587"/>
              <a:gd name="T20" fmla="*/ 285 w 506"/>
              <a:gd name="T21" fmla="*/ 456 h 587"/>
              <a:gd name="T22" fmla="*/ 285 w 506"/>
              <a:gd name="T23" fmla="*/ 389 h 587"/>
              <a:gd name="T24" fmla="*/ 320 w 506"/>
              <a:gd name="T25" fmla="*/ 364 h 587"/>
              <a:gd name="T26" fmla="*/ 337 w 506"/>
              <a:gd name="T27" fmla="*/ 301 h 587"/>
              <a:gd name="T28" fmla="*/ 337 w 506"/>
              <a:gd name="T29" fmla="*/ 364 h 587"/>
              <a:gd name="T30" fmla="*/ 443 w 506"/>
              <a:gd name="T31" fmla="*/ 469 h 587"/>
              <a:gd name="T32" fmla="*/ 371 w 506"/>
              <a:gd name="T33" fmla="*/ 532 h 587"/>
              <a:gd name="T34" fmla="*/ 361 w 506"/>
              <a:gd name="T35" fmla="*/ 559 h 587"/>
              <a:gd name="T36" fmla="*/ 452 w 506"/>
              <a:gd name="T37" fmla="*/ 567 h 587"/>
              <a:gd name="T38" fmla="*/ 502 w 506"/>
              <a:gd name="T39" fmla="*/ 458 h 587"/>
              <a:gd name="T40" fmla="*/ 424 w 506"/>
              <a:gd name="T41" fmla="*/ 369 h 587"/>
              <a:gd name="T42" fmla="*/ 424 w 506"/>
              <a:gd name="T43" fmla="*/ 334 h 587"/>
              <a:gd name="T44" fmla="*/ 500 w 506"/>
              <a:gd name="T45" fmla="*/ 109 h 587"/>
              <a:gd name="T46" fmla="*/ 383 w 506"/>
              <a:gd name="T47" fmla="*/ 185 h 587"/>
              <a:gd name="T48" fmla="*/ 374 w 506"/>
              <a:gd name="T49" fmla="*/ 197 h 587"/>
              <a:gd name="T50" fmla="*/ 367 w 506"/>
              <a:gd name="T51" fmla="*/ 211 h 587"/>
              <a:gd name="T52" fmla="*/ 364 w 506"/>
              <a:gd name="T53" fmla="*/ 227 h 587"/>
              <a:gd name="T54" fmla="*/ 411 w 506"/>
              <a:gd name="T55" fmla="*/ 258 h 587"/>
              <a:gd name="T56" fmla="*/ 396 w 506"/>
              <a:gd name="T57" fmla="*/ 206 h 587"/>
              <a:gd name="T58" fmla="*/ 408 w 506"/>
              <a:gd name="T59" fmla="*/ 195 h 587"/>
              <a:gd name="T60" fmla="*/ 432 w 506"/>
              <a:gd name="T61" fmla="*/ 188 h 587"/>
              <a:gd name="T62" fmla="*/ 411 w 506"/>
              <a:gd name="T63" fmla="*/ 288 h 587"/>
              <a:gd name="T64" fmla="*/ 311 w 506"/>
              <a:gd name="T65" fmla="*/ 184 h 587"/>
              <a:gd name="T66" fmla="*/ 318 w 506"/>
              <a:gd name="T67" fmla="*/ 137 h 587"/>
              <a:gd name="T68" fmla="*/ 333 w 506"/>
              <a:gd name="T69" fmla="*/ 102 h 587"/>
              <a:gd name="T70" fmla="*/ 340 w 506"/>
              <a:gd name="T71" fmla="*/ 61 h 587"/>
              <a:gd name="T72" fmla="*/ 243 w 506"/>
              <a:gd name="T73" fmla="*/ 9 h 587"/>
              <a:gd name="T74" fmla="*/ 224 w 506"/>
              <a:gd name="T75" fmla="*/ 8 h 587"/>
              <a:gd name="T76" fmla="*/ 198 w 506"/>
              <a:gd name="T77" fmla="*/ 52 h 587"/>
              <a:gd name="T78" fmla="*/ 198 w 506"/>
              <a:gd name="T79" fmla="*/ 81 h 587"/>
              <a:gd name="T80" fmla="*/ 226 w 506"/>
              <a:gd name="T81" fmla="*/ 138 h 587"/>
              <a:gd name="T82" fmla="*/ 200 w 506"/>
              <a:gd name="T83" fmla="*/ 161 h 587"/>
              <a:gd name="T84" fmla="*/ 163 w 506"/>
              <a:gd name="T85" fmla="*/ 213 h 587"/>
              <a:gd name="T86" fmla="*/ 125 w 506"/>
              <a:gd name="T87" fmla="*/ 186 h 587"/>
              <a:gd name="T88" fmla="*/ 126 w 506"/>
              <a:gd name="T89" fmla="*/ 150 h 587"/>
              <a:gd name="T90" fmla="*/ 103 w 506"/>
              <a:gd name="T91" fmla="*/ 147 h 587"/>
              <a:gd name="T92" fmla="*/ 86 w 506"/>
              <a:gd name="T93" fmla="*/ 107 h 587"/>
              <a:gd name="T94" fmla="*/ 70 w 506"/>
              <a:gd name="T95" fmla="*/ 126 h 587"/>
              <a:gd name="T96" fmla="*/ 157 w 506"/>
              <a:gd name="T97" fmla="*/ 221 h 587"/>
              <a:gd name="T98" fmla="*/ 174 w 506"/>
              <a:gd name="T99" fmla="*/ 248 h 587"/>
              <a:gd name="T100" fmla="*/ 3 w 506"/>
              <a:gd name="T101" fmla="*/ 288 h 587"/>
              <a:gd name="T102" fmla="*/ 432 w 506"/>
              <a:gd name="T103" fmla="*/ 65 h 587"/>
              <a:gd name="T104" fmla="*/ 248 w 506"/>
              <a:gd name="T105" fmla="*/ 42 h 587"/>
              <a:gd name="T106" fmla="*/ 226 w 506"/>
              <a:gd name="T107" fmla="*/ 40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06" h="587">
                <a:moveTo>
                  <a:pt x="67" y="296"/>
                </a:moveTo>
                <a:cubicBezTo>
                  <a:pt x="70" y="305"/>
                  <a:pt x="68" y="315"/>
                  <a:pt x="64" y="323"/>
                </a:cubicBezTo>
                <a:cubicBezTo>
                  <a:pt x="70" y="321"/>
                  <a:pt x="75" y="318"/>
                  <a:pt x="80" y="314"/>
                </a:cubicBezTo>
                <a:cubicBezTo>
                  <a:pt x="87" y="307"/>
                  <a:pt x="92" y="299"/>
                  <a:pt x="94" y="289"/>
                </a:cubicBezTo>
                <a:cubicBezTo>
                  <a:pt x="109" y="298"/>
                  <a:pt x="126" y="304"/>
                  <a:pt x="144" y="306"/>
                </a:cubicBezTo>
                <a:cubicBezTo>
                  <a:pt x="150" y="296"/>
                  <a:pt x="153" y="284"/>
                  <a:pt x="153" y="272"/>
                </a:cubicBezTo>
                <a:cubicBezTo>
                  <a:pt x="154" y="274"/>
                  <a:pt x="155" y="275"/>
                  <a:pt x="156" y="277"/>
                </a:cubicBezTo>
                <a:cubicBezTo>
                  <a:pt x="160" y="287"/>
                  <a:pt x="161" y="298"/>
                  <a:pt x="159" y="308"/>
                </a:cubicBezTo>
                <a:cubicBezTo>
                  <a:pt x="166" y="309"/>
                  <a:pt x="174" y="308"/>
                  <a:pt x="181" y="308"/>
                </a:cubicBezTo>
                <a:cubicBezTo>
                  <a:pt x="188" y="297"/>
                  <a:pt x="191" y="284"/>
                  <a:pt x="191" y="271"/>
                </a:cubicBezTo>
                <a:cubicBezTo>
                  <a:pt x="192" y="273"/>
                  <a:pt x="193" y="274"/>
                  <a:pt x="194" y="276"/>
                </a:cubicBezTo>
                <a:cubicBezTo>
                  <a:pt x="198" y="286"/>
                  <a:pt x="199" y="296"/>
                  <a:pt x="197" y="306"/>
                </a:cubicBezTo>
                <a:cubicBezTo>
                  <a:pt x="206" y="305"/>
                  <a:pt x="215" y="303"/>
                  <a:pt x="223" y="301"/>
                </a:cubicBezTo>
                <a:cubicBezTo>
                  <a:pt x="227" y="291"/>
                  <a:pt x="229" y="281"/>
                  <a:pt x="229" y="271"/>
                </a:cubicBezTo>
                <a:cubicBezTo>
                  <a:pt x="230" y="272"/>
                  <a:pt x="231" y="273"/>
                  <a:pt x="232" y="275"/>
                </a:cubicBezTo>
                <a:cubicBezTo>
                  <a:pt x="235" y="282"/>
                  <a:pt x="237" y="289"/>
                  <a:pt x="237" y="296"/>
                </a:cubicBezTo>
                <a:cubicBezTo>
                  <a:pt x="249" y="291"/>
                  <a:pt x="261" y="284"/>
                  <a:pt x="272" y="276"/>
                </a:cubicBezTo>
                <a:cubicBezTo>
                  <a:pt x="277" y="271"/>
                  <a:pt x="282" y="265"/>
                  <a:pt x="286" y="258"/>
                </a:cubicBezTo>
                <a:cubicBezTo>
                  <a:pt x="285" y="261"/>
                  <a:pt x="285" y="265"/>
                  <a:pt x="283" y="268"/>
                </a:cubicBezTo>
                <a:cubicBezTo>
                  <a:pt x="282" y="272"/>
                  <a:pt x="280" y="276"/>
                  <a:pt x="278" y="279"/>
                </a:cubicBezTo>
                <a:cubicBezTo>
                  <a:pt x="283" y="283"/>
                  <a:pt x="287" y="287"/>
                  <a:pt x="292" y="291"/>
                </a:cubicBezTo>
                <a:cubicBezTo>
                  <a:pt x="294" y="293"/>
                  <a:pt x="295" y="295"/>
                  <a:pt x="297" y="297"/>
                </a:cubicBezTo>
                <a:cubicBezTo>
                  <a:pt x="250" y="304"/>
                  <a:pt x="212" y="336"/>
                  <a:pt x="196" y="378"/>
                </a:cubicBezTo>
                <a:cubicBezTo>
                  <a:pt x="217" y="386"/>
                  <a:pt x="233" y="406"/>
                  <a:pt x="233" y="430"/>
                </a:cubicBezTo>
                <a:cubicBezTo>
                  <a:pt x="233" y="437"/>
                  <a:pt x="231" y="444"/>
                  <a:pt x="228" y="451"/>
                </a:cubicBezTo>
                <a:cubicBezTo>
                  <a:pt x="227" y="453"/>
                  <a:pt x="226" y="455"/>
                  <a:pt x="225" y="457"/>
                </a:cubicBezTo>
                <a:cubicBezTo>
                  <a:pt x="225" y="458"/>
                  <a:pt x="224" y="459"/>
                  <a:pt x="224" y="460"/>
                </a:cubicBezTo>
                <a:cubicBezTo>
                  <a:pt x="223" y="461"/>
                  <a:pt x="222" y="462"/>
                  <a:pt x="221" y="463"/>
                </a:cubicBezTo>
                <a:cubicBezTo>
                  <a:pt x="214" y="472"/>
                  <a:pt x="205" y="479"/>
                  <a:pt x="194" y="482"/>
                </a:cubicBezTo>
                <a:cubicBezTo>
                  <a:pt x="189" y="484"/>
                  <a:pt x="184" y="485"/>
                  <a:pt x="178" y="485"/>
                </a:cubicBezTo>
                <a:cubicBezTo>
                  <a:pt x="178" y="485"/>
                  <a:pt x="177" y="485"/>
                  <a:pt x="177" y="485"/>
                </a:cubicBezTo>
                <a:cubicBezTo>
                  <a:pt x="175" y="485"/>
                  <a:pt x="173" y="484"/>
                  <a:pt x="171" y="484"/>
                </a:cubicBezTo>
                <a:cubicBezTo>
                  <a:pt x="170" y="484"/>
                  <a:pt x="170" y="484"/>
                  <a:pt x="169" y="484"/>
                </a:cubicBezTo>
                <a:cubicBezTo>
                  <a:pt x="167" y="483"/>
                  <a:pt x="165" y="483"/>
                  <a:pt x="163" y="483"/>
                </a:cubicBezTo>
                <a:cubicBezTo>
                  <a:pt x="163" y="482"/>
                  <a:pt x="163" y="482"/>
                  <a:pt x="162" y="482"/>
                </a:cubicBezTo>
                <a:cubicBezTo>
                  <a:pt x="157" y="481"/>
                  <a:pt x="152" y="478"/>
                  <a:pt x="147" y="475"/>
                </a:cubicBezTo>
                <a:cubicBezTo>
                  <a:pt x="146" y="475"/>
                  <a:pt x="145" y="474"/>
                  <a:pt x="144" y="473"/>
                </a:cubicBezTo>
                <a:cubicBezTo>
                  <a:pt x="138" y="470"/>
                  <a:pt x="132" y="468"/>
                  <a:pt x="124" y="468"/>
                </a:cubicBezTo>
                <a:cubicBezTo>
                  <a:pt x="102" y="468"/>
                  <a:pt x="84" y="486"/>
                  <a:pt x="84" y="509"/>
                </a:cubicBezTo>
                <a:cubicBezTo>
                  <a:pt x="84" y="513"/>
                  <a:pt x="84" y="516"/>
                  <a:pt x="85" y="520"/>
                </a:cubicBezTo>
                <a:cubicBezTo>
                  <a:pt x="93" y="510"/>
                  <a:pt x="105" y="503"/>
                  <a:pt x="119" y="503"/>
                </a:cubicBezTo>
                <a:cubicBezTo>
                  <a:pt x="143" y="503"/>
                  <a:pt x="162" y="523"/>
                  <a:pt x="162" y="547"/>
                </a:cubicBezTo>
                <a:cubicBezTo>
                  <a:pt x="162" y="550"/>
                  <a:pt x="162" y="554"/>
                  <a:pt x="161" y="557"/>
                </a:cubicBezTo>
                <a:cubicBezTo>
                  <a:pt x="222" y="557"/>
                  <a:pt x="273" y="514"/>
                  <a:pt x="285" y="456"/>
                </a:cubicBezTo>
                <a:cubicBezTo>
                  <a:pt x="279" y="446"/>
                  <a:pt x="275" y="435"/>
                  <a:pt x="275" y="423"/>
                </a:cubicBezTo>
                <a:cubicBezTo>
                  <a:pt x="275" y="411"/>
                  <a:pt x="278" y="399"/>
                  <a:pt x="285" y="390"/>
                </a:cubicBezTo>
                <a:cubicBezTo>
                  <a:pt x="285" y="390"/>
                  <a:pt x="285" y="390"/>
                  <a:pt x="285" y="390"/>
                </a:cubicBezTo>
                <a:cubicBezTo>
                  <a:pt x="285" y="390"/>
                  <a:pt x="285" y="389"/>
                  <a:pt x="285" y="389"/>
                </a:cubicBezTo>
                <a:cubicBezTo>
                  <a:pt x="285" y="389"/>
                  <a:pt x="285" y="389"/>
                  <a:pt x="285" y="389"/>
                </a:cubicBezTo>
                <a:cubicBezTo>
                  <a:pt x="286" y="387"/>
                  <a:pt x="287" y="386"/>
                  <a:pt x="288" y="385"/>
                </a:cubicBezTo>
                <a:cubicBezTo>
                  <a:pt x="288" y="385"/>
                  <a:pt x="288" y="385"/>
                  <a:pt x="289" y="384"/>
                </a:cubicBezTo>
                <a:cubicBezTo>
                  <a:pt x="297" y="375"/>
                  <a:pt x="308" y="367"/>
                  <a:pt x="320" y="364"/>
                </a:cubicBezTo>
                <a:cubicBezTo>
                  <a:pt x="321" y="364"/>
                  <a:pt x="322" y="364"/>
                  <a:pt x="323" y="364"/>
                </a:cubicBezTo>
                <a:cubicBezTo>
                  <a:pt x="323" y="364"/>
                  <a:pt x="323" y="364"/>
                  <a:pt x="323" y="364"/>
                </a:cubicBezTo>
                <a:cubicBezTo>
                  <a:pt x="323" y="347"/>
                  <a:pt x="325" y="330"/>
                  <a:pt x="331" y="314"/>
                </a:cubicBezTo>
                <a:cubicBezTo>
                  <a:pt x="333" y="310"/>
                  <a:pt x="335" y="305"/>
                  <a:pt x="337" y="301"/>
                </a:cubicBezTo>
                <a:cubicBezTo>
                  <a:pt x="332" y="322"/>
                  <a:pt x="332" y="342"/>
                  <a:pt x="336" y="362"/>
                </a:cubicBezTo>
                <a:cubicBezTo>
                  <a:pt x="337" y="363"/>
                  <a:pt x="337" y="363"/>
                  <a:pt x="337" y="363"/>
                </a:cubicBezTo>
                <a:cubicBezTo>
                  <a:pt x="337" y="363"/>
                  <a:pt x="337" y="363"/>
                  <a:pt x="337" y="364"/>
                </a:cubicBezTo>
                <a:cubicBezTo>
                  <a:pt x="337" y="364"/>
                  <a:pt x="337" y="364"/>
                  <a:pt x="337" y="364"/>
                </a:cubicBezTo>
                <a:cubicBezTo>
                  <a:pt x="343" y="390"/>
                  <a:pt x="356" y="412"/>
                  <a:pt x="375" y="430"/>
                </a:cubicBezTo>
                <a:cubicBezTo>
                  <a:pt x="382" y="426"/>
                  <a:pt x="390" y="424"/>
                  <a:pt x="398" y="424"/>
                </a:cubicBezTo>
                <a:cubicBezTo>
                  <a:pt x="421" y="424"/>
                  <a:pt x="440" y="440"/>
                  <a:pt x="443" y="462"/>
                </a:cubicBezTo>
                <a:cubicBezTo>
                  <a:pt x="443" y="465"/>
                  <a:pt x="443" y="467"/>
                  <a:pt x="443" y="469"/>
                </a:cubicBezTo>
                <a:cubicBezTo>
                  <a:pt x="443" y="492"/>
                  <a:pt x="426" y="511"/>
                  <a:pt x="403" y="514"/>
                </a:cubicBezTo>
                <a:cubicBezTo>
                  <a:pt x="403" y="514"/>
                  <a:pt x="402" y="514"/>
                  <a:pt x="401" y="514"/>
                </a:cubicBezTo>
                <a:cubicBezTo>
                  <a:pt x="389" y="516"/>
                  <a:pt x="378" y="522"/>
                  <a:pt x="370" y="532"/>
                </a:cubicBezTo>
                <a:cubicBezTo>
                  <a:pt x="371" y="532"/>
                  <a:pt x="371" y="532"/>
                  <a:pt x="371" y="532"/>
                </a:cubicBezTo>
                <a:cubicBezTo>
                  <a:pt x="368" y="536"/>
                  <a:pt x="365" y="540"/>
                  <a:pt x="364" y="544"/>
                </a:cubicBezTo>
                <a:cubicBezTo>
                  <a:pt x="363" y="545"/>
                  <a:pt x="363" y="545"/>
                  <a:pt x="363" y="546"/>
                </a:cubicBezTo>
                <a:cubicBezTo>
                  <a:pt x="363" y="547"/>
                  <a:pt x="362" y="549"/>
                  <a:pt x="362" y="550"/>
                </a:cubicBezTo>
                <a:cubicBezTo>
                  <a:pt x="361" y="553"/>
                  <a:pt x="361" y="556"/>
                  <a:pt x="361" y="559"/>
                </a:cubicBezTo>
                <a:cubicBezTo>
                  <a:pt x="361" y="570"/>
                  <a:pt x="364" y="579"/>
                  <a:pt x="370" y="587"/>
                </a:cubicBezTo>
                <a:cubicBezTo>
                  <a:pt x="370" y="575"/>
                  <a:pt x="374" y="564"/>
                  <a:pt x="383" y="555"/>
                </a:cubicBezTo>
                <a:cubicBezTo>
                  <a:pt x="399" y="538"/>
                  <a:pt x="427" y="538"/>
                  <a:pt x="444" y="555"/>
                </a:cubicBezTo>
                <a:cubicBezTo>
                  <a:pt x="447" y="559"/>
                  <a:pt x="450" y="563"/>
                  <a:pt x="452" y="567"/>
                </a:cubicBezTo>
                <a:cubicBezTo>
                  <a:pt x="455" y="573"/>
                  <a:pt x="456" y="580"/>
                  <a:pt x="456" y="586"/>
                </a:cubicBezTo>
                <a:cubicBezTo>
                  <a:pt x="460" y="585"/>
                  <a:pt x="464" y="582"/>
                  <a:pt x="468" y="578"/>
                </a:cubicBezTo>
                <a:cubicBezTo>
                  <a:pt x="493" y="554"/>
                  <a:pt x="505" y="522"/>
                  <a:pt x="506" y="490"/>
                </a:cubicBezTo>
                <a:cubicBezTo>
                  <a:pt x="506" y="479"/>
                  <a:pt x="504" y="468"/>
                  <a:pt x="502" y="458"/>
                </a:cubicBezTo>
                <a:cubicBezTo>
                  <a:pt x="498" y="442"/>
                  <a:pt x="491" y="427"/>
                  <a:pt x="481" y="413"/>
                </a:cubicBezTo>
                <a:cubicBezTo>
                  <a:pt x="480" y="413"/>
                  <a:pt x="480" y="413"/>
                  <a:pt x="480" y="413"/>
                </a:cubicBezTo>
                <a:cubicBezTo>
                  <a:pt x="453" y="411"/>
                  <a:pt x="431" y="394"/>
                  <a:pt x="424" y="369"/>
                </a:cubicBezTo>
                <a:cubicBezTo>
                  <a:pt x="424" y="369"/>
                  <a:pt x="424" y="369"/>
                  <a:pt x="424" y="369"/>
                </a:cubicBezTo>
                <a:cubicBezTo>
                  <a:pt x="422" y="364"/>
                  <a:pt x="421" y="358"/>
                  <a:pt x="421" y="353"/>
                </a:cubicBezTo>
                <a:cubicBezTo>
                  <a:pt x="421" y="347"/>
                  <a:pt x="422" y="342"/>
                  <a:pt x="423" y="337"/>
                </a:cubicBezTo>
                <a:cubicBezTo>
                  <a:pt x="424" y="337"/>
                  <a:pt x="424" y="336"/>
                  <a:pt x="424" y="336"/>
                </a:cubicBezTo>
                <a:cubicBezTo>
                  <a:pt x="424" y="335"/>
                  <a:pt x="424" y="334"/>
                  <a:pt x="424" y="334"/>
                </a:cubicBezTo>
                <a:cubicBezTo>
                  <a:pt x="429" y="317"/>
                  <a:pt x="442" y="303"/>
                  <a:pt x="457" y="296"/>
                </a:cubicBezTo>
                <a:cubicBezTo>
                  <a:pt x="482" y="286"/>
                  <a:pt x="500" y="261"/>
                  <a:pt x="500" y="233"/>
                </a:cubicBezTo>
                <a:cubicBezTo>
                  <a:pt x="500" y="205"/>
                  <a:pt x="483" y="182"/>
                  <a:pt x="460" y="171"/>
                </a:cubicBezTo>
                <a:cubicBezTo>
                  <a:pt x="483" y="160"/>
                  <a:pt x="500" y="137"/>
                  <a:pt x="500" y="109"/>
                </a:cubicBezTo>
                <a:cubicBezTo>
                  <a:pt x="500" y="72"/>
                  <a:pt x="469" y="41"/>
                  <a:pt x="432" y="41"/>
                </a:cubicBezTo>
                <a:cubicBezTo>
                  <a:pt x="394" y="41"/>
                  <a:pt x="363" y="72"/>
                  <a:pt x="363" y="109"/>
                </a:cubicBezTo>
                <a:cubicBezTo>
                  <a:pt x="363" y="137"/>
                  <a:pt x="380" y="160"/>
                  <a:pt x="403" y="171"/>
                </a:cubicBezTo>
                <a:cubicBezTo>
                  <a:pt x="395" y="175"/>
                  <a:pt x="389" y="179"/>
                  <a:pt x="383" y="185"/>
                </a:cubicBezTo>
                <a:cubicBezTo>
                  <a:pt x="383" y="186"/>
                  <a:pt x="382" y="186"/>
                  <a:pt x="382" y="186"/>
                </a:cubicBezTo>
                <a:cubicBezTo>
                  <a:pt x="381" y="187"/>
                  <a:pt x="380" y="189"/>
                  <a:pt x="378" y="191"/>
                </a:cubicBezTo>
                <a:cubicBezTo>
                  <a:pt x="378" y="191"/>
                  <a:pt x="378" y="191"/>
                  <a:pt x="377" y="192"/>
                </a:cubicBezTo>
                <a:cubicBezTo>
                  <a:pt x="376" y="193"/>
                  <a:pt x="375" y="195"/>
                  <a:pt x="374" y="197"/>
                </a:cubicBezTo>
                <a:cubicBezTo>
                  <a:pt x="373" y="197"/>
                  <a:pt x="373" y="198"/>
                  <a:pt x="373" y="198"/>
                </a:cubicBezTo>
                <a:cubicBezTo>
                  <a:pt x="372" y="200"/>
                  <a:pt x="371" y="201"/>
                  <a:pt x="370" y="203"/>
                </a:cubicBezTo>
                <a:cubicBezTo>
                  <a:pt x="370" y="204"/>
                  <a:pt x="370" y="204"/>
                  <a:pt x="370" y="205"/>
                </a:cubicBezTo>
                <a:cubicBezTo>
                  <a:pt x="369" y="207"/>
                  <a:pt x="368" y="209"/>
                  <a:pt x="367" y="211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7" y="211"/>
                  <a:pt x="367" y="211"/>
                  <a:pt x="367" y="211"/>
                </a:cubicBezTo>
                <a:cubicBezTo>
                  <a:pt x="366" y="215"/>
                  <a:pt x="365" y="218"/>
                  <a:pt x="364" y="222"/>
                </a:cubicBezTo>
                <a:cubicBezTo>
                  <a:pt x="364" y="224"/>
                  <a:pt x="364" y="225"/>
                  <a:pt x="364" y="227"/>
                </a:cubicBezTo>
                <a:cubicBezTo>
                  <a:pt x="364" y="227"/>
                  <a:pt x="364" y="227"/>
                  <a:pt x="364" y="227"/>
                </a:cubicBezTo>
                <a:cubicBezTo>
                  <a:pt x="364" y="227"/>
                  <a:pt x="364" y="227"/>
                  <a:pt x="364" y="227"/>
                </a:cubicBezTo>
                <a:cubicBezTo>
                  <a:pt x="364" y="228"/>
                  <a:pt x="364" y="230"/>
                  <a:pt x="364" y="232"/>
                </a:cubicBezTo>
                <a:cubicBezTo>
                  <a:pt x="364" y="266"/>
                  <a:pt x="411" y="258"/>
                  <a:pt x="411" y="258"/>
                </a:cubicBezTo>
                <a:cubicBezTo>
                  <a:pt x="411" y="258"/>
                  <a:pt x="400" y="253"/>
                  <a:pt x="400" y="244"/>
                </a:cubicBezTo>
                <a:cubicBezTo>
                  <a:pt x="400" y="231"/>
                  <a:pt x="421" y="215"/>
                  <a:pt x="393" y="211"/>
                </a:cubicBezTo>
                <a:cubicBezTo>
                  <a:pt x="394" y="209"/>
                  <a:pt x="395" y="208"/>
                  <a:pt x="396" y="206"/>
                </a:cubicBezTo>
                <a:cubicBezTo>
                  <a:pt x="396" y="206"/>
                  <a:pt x="396" y="206"/>
                  <a:pt x="396" y="206"/>
                </a:cubicBezTo>
                <a:cubicBezTo>
                  <a:pt x="398" y="204"/>
                  <a:pt x="399" y="202"/>
                  <a:pt x="401" y="201"/>
                </a:cubicBezTo>
                <a:cubicBezTo>
                  <a:pt x="401" y="200"/>
                  <a:pt x="402" y="200"/>
                  <a:pt x="402" y="200"/>
                </a:cubicBezTo>
                <a:cubicBezTo>
                  <a:pt x="404" y="198"/>
                  <a:pt x="405" y="197"/>
                  <a:pt x="407" y="196"/>
                </a:cubicBezTo>
                <a:cubicBezTo>
                  <a:pt x="407" y="196"/>
                  <a:pt x="407" y="196"/>
                  <a:pt x="408" y="195"/>
                </a:cubicBezTo>
                <a:cubicBezTo>
                  <a:pt x="412" y="193"/>
                  <a:pt x="416" y="191"/>
                  <a:pt x="421" y="190"/>
                </a:cubicBezTo>
                <a:cubicBezTo>
                  <a:pt x="422" y="189"/>
                  <a:pt x="422" y="189"/>
                  <a:pt x="422" y="189"/>
                </a:cubicBezTo>
                <a:cubicBezTo>
                  <a:pt x="424" y="189"/>
                  <a:pt x="427" y="189"/>
                  <a:pt x="429" y="188"/>
                </a:cubicBezTo>
                <a:cubicBezTo>
                  <a:pt x="430" y="188"/>
                  <a:pt x="431" y="188"/>
                  <a:pt x="432" y="188"/>
                </a:cubicBezTo>
                <a:cubicBezTo>
                  <a:pt x="456" y="188"/>
                  <a:pt x="476" y="208"/>
                  <a:pt x="476" y="233"/>
                </a:cubicBezTo>
                <a:cubicBezTo>
                  <a:pt x="476" y="235"/>
                  <a:pt x="476" y="237"/>
                  <a:pt x="475" y="240"/>
                </a:cubicBezTo>
                <a:cubicBezTo>
                  <a:pt x="473" y="265"/>
                  <a:pt x="447" y="286"/>
                  <a:pt x="415" y="288"/>
                </a:cubicBezTo>
                <a:cubicBezTo>
                  <a:pt x="414" y="288"/>
                  <a:pt x="413" y="288"/>
                  <a:pt x="411" y="288"/>
                </a:cubicBezTo>
                <a:cubicBezTo>
                  <a:pt x="393" y="288"/>
                  <a:pt x="374" y="283"/>
                  <a:pt x="358" y="272"/>
                </a:cubicBezTo>
                <a:cubicBezTo>
                  <a:pt x="331" y="255"/>
                  <a:pt x="314" y="225"/>
                  <a:pt x="314" y="192"/>
                </a:cubicBezTo>
                <a:cubicBezTo>
                  <a:pt x="314" y="191"/>
                  <a:pt x="314" y="191"/>
                  <a:pt x="314" y="191"/>
                </a:cubicBezTo>
                <a:cubicBezTo>
                  <a:pt x="313" y="188"/>
                  <a:pt x="312" y="186"/>
                  <a:pt x="311" y="184"/>
                </a:cubicBezTo>
                <a:cubicBezTo>
                  <a:pt x="303" y="169"/>
                  <a:pt x="291" y="157"/>
                  <a:pt x="275" y="150"/>
                </a:cubicBezTo>
                <a:cubicBezTo>
                  <a:pt x="277" y="150"/>
                  <a:pt x="278" y="149"/>
                  <a:pt x="280" y="149"/>
                </a:cubicBezTo>
                <a:cubicBezTo>
                  <a:pt x="293" y="149"/>
                  <a:pt x="304" y="153"/>
                  <a:pt x="313" y="161"/>
                </a:cubicBezTo>
                <a:cubicBezTo>
                  <a:pt x="314" y="152"/>
                  <a:pt x="316" y="145"/>
                  <a:pt x="318" y="137"/>
                </a:cubicBezTo>
                <a:cubicBezTo>
                  <a:pt x="311" y="127"/>
                  <a:pt x="301" y="119"/>
                  <a:pt x="289" y="115"/>
                </a:cubicBezTo>
                <a:cubicBezTo>
                  <a:pt x="291" y="114"/>
                  <a:pt x="293" y="114"/>
                  <a:pt x="294" y="114"/>
                </a:cubicBezTo>
                <a:cubicBezTo>
                  <a:pt x="305" y="114"/>
                  <a:pt x="315" y="117"/>
                  <a:pt x="323" y="122"/>
                </a:cubicBezTo>
                <a:cubicBezTo>
                  <a:pt x="326" y="115"/>
                  <a:pt x="329" y="109"/>
                  <a:pt x="333" y="102"/>
                </a:cubicBezTo>
                <a:cubicBezTo>
                  <a:pt x="325" y="92"/>
                  <a:pt x="315" y="84"/>
                  <a:pt x="304" y="79"/>
                </a:cubicBezTo>
                <a:cubicBezTo>
                  <a:pt x="305" y="79"/>
                  <a:pt x="307" y="79"/>
                  <a:pt x="309" y="78"/>
                </a:cubicBezTo>
                <a:cubicBezTo>
                  <a:pt x="320" y="78"/>
                  <a:pt x="331" y="82"/>
                  <a:pt x="340" y="88"/>
                </a:cubicBezTo>
                <a:cubicBezTo>
                  <a:pt x="340" y="61"/>
                  <a:pt x="340" y="61"/>
                  <a:pt x="340" y="61"/>
                </a:cubicBezTo>
                <a:cubicBezTo>
                  <a:pt x="339" y="60"/>
                  <a:pt x="339" y="60"/>
                  <a:pt x="339" y="60"/>
                </a:cubicBezTo>
                <a:cubicBezTo>
                  <a:pt x="294" y="36"/>
                  <a:pt x="294" y="36"/>
                  <a:pt x="294" y="36"/>
                </a:cubicBezTo>
                <a:cubicBezTo>
                  <a:pt x="266" y="21"/>
                  <a:pt x="266" y="21"/>
                  <a:pt x="266" y="21"/>
                </a:cubicBezTo>
                <a:cubicBezTo>
                  <a:pt x="243" y="9"/>
                  <a:pt x="243" y="9"/>
                  <a:pt x="243" y="9"/>
                </a:cubicBezTo>
                <a:cubicBezTo>
                  <a:pt x="243" y="9"/>
                  <a:pt x="243" y="9"/>
                  <a:pt x="243" y="9"/>
                </a:cubicBezTo>
                <a:cubicBezTo>
                  <a:pt x="226" y="0"/>
                  <a:pt x="226" y="0"/>
                  <a:pt x="226" y="0"/>
                </a:cubicBezTo>
                <a:cubicBezTo>
                  <a:pt x="226" y="3"/>
                  <a:pt x="225" y="6"/>
                  <a:pt x="224" y="8"/>
                </a:cubicBezTo>
                <a:cubicBezTo>
                  <a:pt x="224" y="8"/>
                  <a:pt x="224" y="8"/>
                  <a:pt x="224" y="8"/>
                </a:cubicBezTo>
                <a:cubicBezTo>
                  <a:pt x="223" y="10"/>
                  <a:pt x="223" y="11"/>
                  <a:pt x="222" y="12"/>
                </a:cubicBezTo>
                <a:cubicBezTo>
                  <a:pt x="222" y="12"/>
                  <a:pt x="222" y="12"/>
                  <a:pt x="222" y="12"/>
                </a:cubicBezTo>
                <a:cubicBezTo>
                  <a:pt x="217" y="25"/>
                  <a:pt x="209" y="38"/>
                  <a:pt x="200" y="49"/>
                </a:cubicBezTo>
                <a:cubicBezTo>
                  <a:pt x="199" y="50"/>
                  <a:pt x="199" y="51"/>
                  <a:pt x="198" y="52"/>
                </a:cubicBezTo>
                <a:cubicBezTo>
                  <a:pt x="197" y="53"/>
                  <a:pt x="196" y="53"/>
                  <a:pt x="196" y="54"/>
                </a:cubicBezTo>
                <a:cubicBezTo>
                  <a:pt x="195" y="55"/>
                  <a:pt x="194" y="55"/>
                  <a:pt x="194" y="56"/>
                </a:cubicBezTo>
                <a:cubicBezTo>
                  <a:pt x="197" y="61"/>
                  <a:pt x="200" y="66"/>
                  <a:pt x="200" y="72"/>
                </a:cubicBezTo>
                <a:cubicBezTo>
                  <a:pt x="200" y="75"/>
                  <a:pt x="199" y="78"/>
                  <a:pt x="198" y="81"/>
                </a:cubicBezTo>
                <a:cubicBezTo>
                  <a:pt x="200" y="84"/>
                  <a:pt x="201" y="88"/>
                  <a:pt x="202" y="92"/>
                </a:cubicBezTo>
                <a:cubicBezTo>
                  <a:pt x="207" y="84"/>
                  <a:pt x="216" y="79"/>
                  <a:pt x="226" y="79"/>
                </a:cubicBezTo>
                <a:cubicBezTo>
                  <a:pt x="243" y="79"/>
                  <a:pt x="256" y="92"/>
                  <a:pt x="256" y="109"/>
                </a:cubicBezTo>
                <a:cubicBezTo>
                  <a:pt x="256" y="125"/>
                  <a:pt x="243" y="138"/>
                  <a:pt x="226" y="138"/>
                </a:cubicBezTo>
                <a:cubicBezTo>
                  <a:pt x="218" y="138"/>
                  <a:pt x="211" y="135"/>
                  <a:pt x="206" y="130"/>
                </a:cubicBezTo>
                <a:cubicBezTo>
                  <a:pt x="205" y="140"/>
                  <a:pt x="204" y="149"/>
                  <a:pt x="201" y="158"/>
                </a:cubicBezTo>
                <a:cubicBezTo>
                  <a:pt x="201" y="158"/>
                  <a:pt x="201" y="159"/>
                  <a:pt x="201" y="159"/>
                </a:cubicBezTo>
                <a:cubicBezTo>
                  <a:pt x="200" y="159"/>
                  <a:pt x="200" y="160"/>
                  <a:pt x="200" y="161"/>
                </a:cubicBezTo>
                <a:cubicBezTo>
                  <a:pt x="199" y="164"/>
                  <a:pt x="198" y="167"/>
                  <a:pt x="197" y="170"/>
                </a:cubicBezTo>
                <a:cubicBezTo>
                  <a:pt x="195" y="175"/>
                  <a:pt x="192" y="180"/>
                  <a:pt x="189" y="185"/>
                </a:cubicBezTo>
                <a:cubicBezTo>
                  <a:pt x="185" y="192"/>
                  <a:pt x="180" y="198"/>
                  <a:pt x="174" y="203"/>
                </a:cubicBezTo>
                <a:cubicBezTo>
                  <a:pt x="171" y="207"/>
                  <a:pt x="167" y="210"/>
                  <a:pt x="163" y="213"/>
                </a:cubicBezTo>
                <a:cubicBezTo>
                  <a:pt x="173" y="200"/>
                  <a:pt x="179" y="186"/>
                  <a:pt x="181" y="171"/>
                </a:cubicBezTo>
                <a:cubicBezTo>
                  <a:pt x="165" y="171"/>
                  <a:pt x="149" y="166"/>
                  <a:pt x="136" y="158"/>
                </a:cubicBezTo>
                <a:cubicBezTo>
                  <a:pt x="135" y="164"/>
                  <a:pt x="133" y="170"/>
                  <a:pt x="130" y="177"/>
                </a:cubicBezTo>
                <a:cubicBezTo>
                  <a:pt x="129" y="180"/>
                  <a:pt x="127" y="183"/>
                  <a:pt x="125" y="186"/>
                </a:cubicBezTo>
                <a:cubicBezTo>
                  <a:pt x="129" y="174"/>
                  <a:pt x="129" y="162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1"/>
                  <a:pt x="126" y="151"/>
                </a:cubicBezTo>
                <a:cubicBezTo>
                  <a:pt x="126" y="151"/>
                  <a:pt x="126" y="150"/>
                  <a:pt x="126" y="150"/>
                </a:cubicBezTo>
                <a:cubicBezTo>
                  <a:pt x="126" y="150"/>
                  <a:pt x="126" y="150"/>
                  <a:pt x="125" y="150"/>
                </a:cubicBezTo>
                <a:cubicBezTo>
                  <a:pt x="125" y="150"/>
                  <a:pt x="125" y="150"/>
                  <a:pt x="125" y="150"/>
                </a:cubicBezTo>
                <a:cubicBezTo>
                  <a:pt x="115" y="148"/>
                  <a:pt x="104" y="149"/>
                  <a:pt x="94" y="152"/>
                </a:cubicBezTo>
                <a:cubicBezTo>
                  <a:pt x="97" y="150"/>
                  <a:pt x="100" y="148"/>
                  <a:pt x="103" y="147"/>
                </a:cubicBezTo>
                <a:cubicBezTo>
                  <a:pt x="108" y="145"/>
                  <a:pt x="112" y="143"/>
                  <a:pt x="117" y="142"/>
                </a:cubicBezTo>
                <a:cubicBezTo>
                  <a:pt x="107" y="131"/>
                  <a:pt x="100" y="118"/>
                  <a:pt x="96" y="103"/>
                </a:cubicBezTo>
                <a:cubicBezTo>
                  <a:pt x="95" y="104"/>
                  <a:pt x="95" y="104"/>
                  <a:pt x="94" y="105"/>
                </a:cubicBezTo>
                <a:cubicBezTo>
                  <a:pt x="92" y="106"/>
                  <a:pt x="89" y="107"/>
                  <a:pt x="86" y="107"/>
                </a:cubicBezTo>
                <a:cubicBezTo>
                  <a:pt x="81" y="108"/>
                  <a:pt x="75" y="108"/>
                  <a:pt x="70" y="10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0" y="136"/>
                  <a:pt x="71" y="147"/>
                  <a:pt x="75" y="156"/>
                </a:cubicBezTo>
                <a:cubicBezTo>
                  <a:pt x="69" y="197"/>
                  <a:pt x="69" y="197"/>
                  <a:pt x="69" y="197"/>
                </a:cubicBezTo>
                <a:cubicBezTo>
                  <a:pt x="109" y="203"/>
                  <a:pt x="109" y="203"/>
                  <a:pt x="109" y="203"/>
                </a:cubicBezTo>
                <a:cubicBezTo>
                  <a:pt x="123" y="213"/>
                  <a:pt x="139" y="220"/>
                  <a:pt x="157" y="221"/>
                </a:cubicBezTo>
                <a:cubicBezTo>
                  <a:pt x="153" y="223"/>
                  <a:pt x="150" y="226"/>
                  <a:pt x="147" y="228"/>
                </a:cubicBezTo>
                <a:cubicBezTo>
                  <a:pt x="203" y="228"/>
                  <a:pt x="203" y="228"/>
                  <a:pt x="203" y="228"/>
                </a:cubicBezTo>
                <a:cubicBezTo>
                  <a:pt x="207" y="228"/>
                  <a:pt x="207" y="228"/>
                  <a:pt x="207" y="228"/>
                </a:cubicBezTo>
                <a:cubicBezTo>
                  <a:pt x="198" y="234"/>
                  <a:pt x="185" y="244"/>
                  <a:pt x="174" y="248"/>
                </a:cubicBezTo>
                <a:cubicBezTo>
                  <a:pt x="138" y="262"/>
                  <a:pt x="101" y="257"/>
                  <a:pt x="70" y="238"/>
                </a:cubicBezTo>
                <a:cubicBezTo>
                  <a:pt x="69" y="237"/>
                  <a:pt x="69" y="237"/>
                  <a:pt x="69" y="237"/>
                </a:cubicBezTo>
                <a:cubicBezTo>
                  <a:pt x="52" y="229"/>
                  <a:pt x="32" y="231"/>
                  <a:pt x="17" y="244"/>
                </a:cubicBezTo>
                <a:cubicBezTo>
                  <a:pt x="5" y="256"/>
                  <a:pt x="0" y="272"/>
                  <a:pt x="3" y="288"/>
                </a:cubicBezTo>
                <a:cubicBezTo>
                  <a:pt x="7" y="281"/>
                  <a:pt x="14" y="275"/>
                  <a:pt x="23" y="272"/>
                </a:cubicBezTo>
                <a:cubicBezTo>
                  <a:pt x="41" y="266"/>
                  <a:pt x="61" y="277"/>
                  <a:pt x="67" y="296"/>
                </a:cubicBezTo>
                <a:close/>
                <a:moveTo>
                  <a:pt x="387" y="109"/>
                </a:moveTo>
                <a:cubicBezTo>
                  <a:pt x="387" y="85"/>
                  <a:pt x="407" y="65"/>
                  <a:pt x="432" y="65"/>
                </a:cubicBezTo>
                <a:cubicBezTo>
                  <a:pt x="456" y="65"/>
                  <a:pt x="476" y="85"/>
                  <a:pt x="476" y="109"/>
                </a:cubicBezTo>
                <a:cubicBezTo>
                  <a:pt x="476" y="134"/>
                  <a:pt x="456" y="154"/>
                  <a:pt x="432" y="154"/>
                </a:cubicBezTo>
                <a:cubicBezTo>
                  <a:pt x="407" y="154"/>
                  <a:pt x="387" y="134"/>
                  <a:pt x="387" y="109"/>
                </a:cubicBezTo>
                <a:close/>
                <a:moveTo>
                  <a:pt x="248" y="42"/>
                </a:moveTo>
                <a:cubicBezTo>
                  <a:pt x="248" y="43"/>
                  <a:pt x="247" y="44"/>
                  <a:pt x="247" y="45"/>
                </a:cubicBezTo>
                <a:cubicBezTo>
                  <a:pt x="246" y="49"/>
                  <a:pt x="241" y="52"/>
                  <a:pt x="236" y="52"/>
                </a:cubicBezTo>
                <a:cubicBezTo>
                  <a:pt x="233" y="52"/>
                  <a:pt x="230" y="50"/>
                  <a:pt x="229" y="48"/>
                </a:cubicBezTo>
                <a:cubicBezTo>
                  <a:pt x="227" y="46"/>
                  <a:pt x="226" y="43"/>
                  <a:pt x="226" y="40"/>
                </a:cubicBezTo>
                <a:cubicBezTo>
                  <a:pt x="227" y="34"/>
                  <a:pt x="232" y="30"/>
                  <a:pt x="238" y="30"/>
                </a:cubicBezTo>
                <a:cubicBezTo>
                  <a:pt x="244" y="31"/>
                  <a:pt x="248" y="36"/>
                  <a:pt x="248" y="42"/>
                </a:cubicBezTo>
                <a:close/>
              </a:path>
            </a:pathLst>
          </a:custGeom>
          <a:solidFill>
            <a:srgbClr val="0F2B6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0"/>
          </p:nvPr>
        </p:nvSpPr>
        <p:spPr>
          <a:xfrm>
            <a:off x="1710267" y="1566330"/>
            <a:ext cx="5723466" cy="3589868"/>
          </a:xfrm>
        </p:spPr>
        <p:txBody>
          <a:bodyPr lIns="90000" anchor="ctr" anchorCtr="1">
            <a:noAutofit/>
          </a:bodyPr>
          <a:lstStyle>
            <a:lvl1pPr marL="0" indent="0" algn="ctr">
              <a:buNone/>
              <a:defRPr sz="5200" baseline="0">
                <a:solidFill>
                  <a:schemeClr val="bg2"/>
                </a:solidFill>
              </a:defRPr>
            </a:lvl1pPr>
          </a:lstStyle>
          <a:p>
            <a:pPr lvl="0"/>
            <a:r>
              <a:t>Click to edit text Masters</a:t>
            </a:r>
          </a:p>
        </p:txBody>
      </p:sp>
    </p:spTree>
    <p:extLst>
      <p:ext uri="{BB962C8B-B14F-4D97-AF65-F5344CB8AC3E}">
        <p14:creationId xmlns:p14="http://schemas.microsoft.com/office/powerpoint/2010/main" val="127801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Otsikko ja sisältö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7605714" y="2"/>
            <a:ext cx="1538287" cy="6117167"/>
            <a:chOff x="7631113" y="0"/>
            <a:chExt cx="1538287" cy="45878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7631113" y="0"/>
              <a:ext cx="1538287" cy="4587875"/>
            </a:xfrm>
            <a:custGeom>
              <a:avLst/>
              <a:gdLst>
                <a:gd name="T0" fmla="*/ 6 w 969"/>
                <a:gd name="T1" fmla="*/ 0 h 2890"/>
                <a:gd name="T2" fmla="*/ 6 w 969"/>
                <a:gd name="T3" fmla="*/ 0 h 2890"/>
                <a:gd name="T4" fmla="*/ 1 w 969"/>
                <a:gd name="T5" fmla="*/ 97 h 2890"/>
                <a:gd name="T6" fmla="*/ 0 w 969"/>
                <a:gd name="T7" fmla="*/ 193 h 2890"/>
                <a:gd name="T8" fmla="*/ 0 w 969"/>
                <a:gd name="T9" fmla="*/ 290 h 2890"/>
                <a:gd name="T10" fmla="*/ 2 w 969"/>
                <a:gd name="T11" fmla="*/ 386 h 2890"/>
                <a:gd name="T12" fmla="*/ 8 w 969"/>
                <a:gd name="T13" fmla="*/ 483 h 2890"/>
                <a:gd name="T14" fmla="*/ 15 w 969"/>
                <a:gd name="T15" fmla="*/ 577 h 2890"/>
                <a:gd name="T16" fmla="*/ 24 w 969"/>
                <a:gd name="T17" fmla="*/ 673 h 2890"/>
                <a:gd name="T18" fmla="*/ 36 w 969"/>
                <a:gd name="T19" fmla="*/ 767 h 2890"/>
                <a:gd name="T20" fmla="*/ 50 w 969"/>
                <a:gd name="T21" fmla="*/ 862 h 2890"/>
                <a:gd name="T22" fmla="*/ 65 w 969"/>
                <a:gd name="T23" fmla="*/ 956 h 2890"/>
                <a:gd name="T24" fmla="*/ 83 w 969"/>
                <a:gd name="T25" fmla="*/ 1048 h 2890"/>
                <a:gd name="T26" fmla="*/ 104 w 969"/>
                <a:gd name="T27" fmla="*/ 1142 h 2890"/>
                <a:gd name="T28" fmla="*/ 125 w 969"/>
                <a:gd name="T29" fmla="*/ 1234 h 2890"/>
                <a:gd name="T30" fmla="*/ 150 w 969"/>
                <a:gd name="T31" fmla="*/ 1325 h 2890"/>
                <a:gd name="T32" fmla="*/ 176 w 969"/>
                <a:gd name="T33" fmla="*/ 1416 h 2890"/>
                <a:gd name="T34" fmla="*/ 204 w 969"/>
                <a:gd name="T35" fmla="*/ 1506 h 2890"/>
                <a:gd name="T36" fmla="*/ 204 w 969"/>
                <a:gd name="T37" fmla="*/ 1506 h 2890"/>
                <a:gd name="T38" fmla="*/ 236 w 969"/>
                <a:gd name="T39" fmla="*/ 1604 h 2890"/>
                <a:gd name="T40" fmla="*/ 272 w 969"/>
                <a:gd name="T41" fmla="*/ 1700 h 2890"/>
                <a:gd name="T42" fmla="*/ 309 w 969"/>
                <a:gd name="T43" fmla="*/ 1794 h 2890"/>
                <a:gd name="T44" fmla="*/ 349 w 969"/>
                <a:gd name="T45" fmla="*/ 1888 h 2890"/>
                <a:gd name="T46" fmla="*/ 389 w 969"/>
                <a:gd name="T47" fmla="*/ 1979 h 2890"/>
                <a:gd name="T48" fmla="*/ 433 w 969"/>
                <a:gd name="T49" fmla="*/ 2069 h 2890"/>
                <a:gd name="T50" fmla="*/ 478 w 969"/>
                <a:gd name="T51" fmla="*/ 2158 h 2890"/>
                <a:gd name="T52" fmla="*/ 526 w 969"/>
                <a:gd name="T53" fmla="*/ 2245 h 2890"/>
                <a:gd name="T54" fmla="*/ 575 w 969"/>
                <a:gd name="T55" fmla="*/ 2331 h 2890"/>
                <a:gd name="T56" fmla="*/ 626 w 969"/>
                <a:gd name="T57" fmla="*/ 2415 h 2890"/>
                <a:gd name="T58" fmla="*/ 679 w 969"/>
                <a:gd name="T59" fmla="*/ 2499 h 2890"/>
                <a:gd name="T60" fmla="*/ 733 w 969"/>
                <a:gd name="T61" fmla="*/ 2580 h 2890"/>
                <a:gd name="T62" fmla="*/ 790 w 969"/>
                <a:gd name="T63" fmla="*/ 2659 h 2890"/>
                <a:gd name="T64" fmla="*/ 847 w 969"/>
                <a:gd name="T65" fmla="*/ 2738 h 2890"/>
                <a:gd name="T66" fmla="*/ 907 w 969"/>
                <a:gd name="T67" fmla="*/ 2815 h 2890"/>
                <a:gd name="T68" fmla="*/ 969 w 969"/>
                <a:gd name="T69" fmla="*/ 2890 h 2890"/>
                <a:gd name="T70" fmla="*/ 969 w 969"/>
                <a:gd name="T71" fmla="*/ 0 h 2890"/>
                <a:gd name="T72" fmla="*/ 6 w 969"/>
                <a:gd name="T73" fmla="*/ 0 h 2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69" h="2890">
                  <a:moveTo>
                    <a:pt x="6" y="0"/>
                  </a:moveTo>
                  <a:lnTo>
                    <a:pt x="6" y="0"/>
                  </a:lnTo>
                  <a:lnTo>
                    <a:pt x="1" y="97"/>
                  </a:lnTo>
                  <a:lnTo>
                    <a:pt x="0" y="193"/>
                  </a:lnTo>
                  <a:lnTo>
                    <a:pt x="0" y="290"/>
                  </a:lnTo>
                  <a:lnTo>
                    <a:pt x="2" y="386"/>
                  </a:lnTo>
                  <a:lnTo>
                    <a:pt x="8" y="483"/>
                  </a:lnTo>
                  <a:lnTo>
                    <a:pt x="15" y="577"/>
                  </a:lnTo>
                  <a:lnTo>
                    <a:pt x="24" y="673"/>
                  </a:lnTo>
                  <a:lnTo>
                    <a:pt x="36" y="767"/>
                  </a:lnTo>
                  <a:lnTo>
                    <a:pt x="50" y="862"/>
                  </a:lnTo>
                  <a:lnTo>
                    <a:pt x="65" y="956"/>
                  </a:lnTo>
                  <a:lnTo>
                    <a:pt x="83" y="1048"/>
                  </a:lnTo>
                  <a:lnTo>
                    <a:pt x="104" y="1142"/>
                  </a:lnTo>
                  <a:lnTo>
                    <a:pt x="125" y="1234"/>
                  </a:lnTo>
                  <a:lnTo>
                    <a:pt x="150" y="1325"/>
                  </a:lnTo>
                  <a:lnTo>
                    <a:pt x="176" y="1416"/>
                  </a:lnTo>
                  <a:lnTo>
                    <a:pt x="204" y="1506"/>
                  </a:lnTo>
                  <a:lnTo>
                    <a:pt x="204" y="1506"/>
                  </a:lnTo>
                  <a:lnTo>
                    <a:pt x="236" y="1604"/>
                  </a:lnTo>
                  <a:lnTo>
                    <a:pt x="272" y="1700"/>
                  </a:lnTo>
                  <a:lnTo>
                    <a:pt x="309" y="1794"/>
                  </a:lnTo>
                  <a:lnTo>
                    <a:pt x="349" y="1888"/>
                  </a:lnTo>
                  <a:lnTo>
                    <a:pt x="389" y="1979"/>
                  </a:lnTo>
                  <a:lnTo>
                    <a:pt x="433" y="2069"/>
                  </a:lnTo>
                  <a:lnTo>
                    <a:pt x="478" y="2158"/>
                  </a:lnTo>
                  <a:lnTo>
                    <a:pt x="526" y="2245"/>
                  </a:lnTo>
                  <a:lnTo>
                    <a:pt x="575" y="2331"/>
                  </a:lnTo>
                  <a:lnTo>
                    <a:pt x="626" y="2415"/>
                  </a:lnTo>
                  <a:lnTo>
                    <a:pt x="679" y="2499"/>
                  </a:lnTo>
                  <a:lnTo>
                    <a:pt x="733" y="2580"/>
                  </a:lnTo>
                  <a:lnTo>
                    <a:pt x="790" y="2659"/>
                  </a:lnTo>
                  <a:lnTo>
                    <a:pt x="847" y="2738"/>
                  </a:lnTo>
                  <a:lnTo>
                    <a:pt x="907" y="2815"/>
                  </a:lnTo>
                  <a:lnTo>
                    <a:pt x="969" y="2890"/>
                  </a:lnTo>
                  <a:lnTo>
                    <a:pt x="96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8F3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8001000" y="0"/>
              <a:ext cx="1168400" cy="1317625"/>
            </a:xfrm>
            <a:custGeom>
              <a:avLst/>
              <a:gdLst>
                <a:gd name="T0" fmla="*/ 548 w 736"/>
                <a:gd name="T1" fmla="*/ 713 h 830"/>
                <a:gd name="T2" fmla="*/ 548 w 736"/>
                <a:gd name="T3" fmla="*/ 713 h 830"/>
                <a:gd name="T4" fmla="*/ 594 w 736"/>
                <a:gd name="T5" fmla="*/ 745 h 830"/>
                <a:gd name="T6" fmla="*/ 640 w 736"/>
                <a:gd name="T7" fmla="*/ 775 h 830"/>
                <a:gd name="T8" fmla="*/ 688 w 736"/>
                <a:gd name="T9" fmla="*/ 803 h 830"/>
                <a:gd name="T10" fmla="*/ 736 w 736"/>
                <a:gd name="T11" fmla="*/ 830 h 830"/>
                <a:gd name="T12" fmla="*/ 736 w 736"/>
                <a:gd name="T13" fmla="*/ 0 h 830"/>
                <a:gd name="T14" fmla="*/ 0 w 736"/>
                <a:gd name="T15" fmla="*/ 0 h 830"/>
                <a:gd name="T16" fmla="*/ 0 w 736"/>
                <a:gd name="T17" fmla="*/ 0 h 830"/>
                <a:gd name="T18" fmla="*/ 22 w 736"/>
                <a:gd name="T19" fmla="*/ 55 h 830"/>
                <a:gd name="T20" fmla="*/ 46 w 736"/>
                <a:gd name="T21" fmla="*/ 108 h 830"/>
                <a:gd name="T22" fmla="*/ 72 w 736"/>
                <a:gd name="T23" fmla="*/ 161 h 830"/>
                <a:gd name="T24" fmla="*/ 100 w 736"/>
                <a:gd name="T25" fmla="*/ 211 h 830"/>
                <a:gd name="T26" fmla="*/ 129 w 736"/>
                <a:gd name="T27" fmla="*/ 261 h 830"/>
                <a:gd name="T28" fmla="*/ 160 w 736"/>
                <a:gd name="T29" fmla="*/ 309 h 830"/>
                <a:gd name="T30" fmla="*/ 192 w 736"/>
                <a:gd name="T31" fmla="*/ 357 h 830"/>
                <a:gd name="T32" fmla="*/ 226 w 736"/>
                <a:gd name="T33" fmla="*/ 402 h 830"/>
                <a:gd name="T34" fmla="*/ 262 w 736"/>
                <a:gd name="T35" fmla="*/ 445 h 830"/>
                <a:gd name="T36" fmla="*/ 298 w 736"/>
                <a:gd name="T37" fmla="*/ 488 h 830"/>
                <a:gd name="T38" fmla="*/ 338 w 736"/>
                <a:gd name="T39" fmla="*/ 530 h 830"/>
                <a:gd name="T40" fmla="*/ 377 w 736"/>
                <a:gd name="T41" fmla="*/ 569 h 830"/>
                <a:gd name="T42" fmla="*/ 418 w 736"/>
                <a:gd name="T43" fmla="*/ 607 h 830"/>
                <a:gd name="T44" fmla="*/ 460 w 736"/>
                <a:gd name="T45" fmla="*/ 645 h 830"/>
                <a:gd name="T46" fmla="*/ 503 w 736"/>
                <a:gd name="T47" fmla="*/ 679 h 830"/>
                <a:gd name="T48" fmla="*/ 548 w 736"/>
                <a:gd name="T49" fmla="*/ 713 h 830"/>
                <a:gd name="T50" fmla="*/ 548 w 736"/>
                <a:gd name="T51" fmla="*/ 713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6" h="830">
                  <a:moveTo>
                    <a:pt x="548" y="713"/>
                  </a:moveTo>
                  <a:lnTo>
                    <a:pt x="548" y="713"/>
                  </a:lnTo>
                  <a:lnTo>
                    <a:pt x="594" y="745"/>
                  </a:lnTo>
                  <a:lnTo>
                    <a:pt x="640" y="775"/>
                  </a:lnTo>
                  <a:lnTo>
                    <a:pt x="688" y="803"/>
                  </a:lnTo>
                  <a:lnTo>
                    <a:pt x="736" y="830"/>
                  </a:lnTo>
                  <a:lnTo>
                    <a:pt x="736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2" y="55"/>
                  </a:lnTo>
                  <a:lnTo>
                    <a:pt x="46" y="108"/>
                  </a:lnTo>
                  <a:lnTo>
                    <a:pt x="72" y="161"/>
                  </a:lnTo>
                  <a:lnTo>
                    <a:pt x="100" y="211"/>
                  </a:lnTo>
                  <a:lnTo>
                    <a:pt x="129" y="261"/>
                  </a:lnTo>
                  <a:lnTo>
                    <a:pt x="160" y="309"/>
                  </a:lnTo>
                  <a:lnTo>
                    <a:pt x="192" y="357"/>
                  </a:lnTo>
                  <a:lnTo>
                    <a:pt x="226" y="402"/>
                  </a:lnTo>
                  <a:lnTo>
                    <a:pt x="262" y="445"/>
                  </a:lnTo>
                  <a:lnTo>
                    <a:pt x="298" y="488"/>
                  </a:lnTo>
                  <a:lnTo>
                    <a:pt x="338" y="530"/>
                  </a:lnTo>
                  <a:lnTo>
                    <a:pt x="377" y="569"/>
                  </a:lnTo>
                  <a:lnTo>
                    <a:pt x="418" y="607"/>
                  </a:lnTo>
                  <a:lnTo>
                    <a:pt x="460" y="645"/>
                  </a:lnTo>
                  <a:lnTo>
                    <a:pt x="503" y="679"/>
                  </a:lnTo>
                  <a:lnTo>
                    <a:pt x="548" y="713"/>
                  </a:lnTo>
                  <a:lnTo>
                    <a:pt x="548" y="713"/>
                  </a:lnTo>
                  <a:close/>
                </a:path>
              </a:pathLst>
            </a:custGeom>
            <a:solidFill>
              <a:srgbClr val="D1E7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800"/>
            </a:p>
          </p:txBody>
        </p:sp>
      </p:grp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881331"/>
            <a:ext cx="7523591" cy="4524001"/>
          </a:xfrm>
        </p:spPr>
        <p:txBody>
          <a:bodyPr/>
          <a:lstStyle/>
          <a:p>
            <a:pPr lvl="0"/>
            <a:r>
              <a:t>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8657139" y="6461577"/>
            <a:ext cx="395536" cy="2681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EA1DD0D-7089-48C5-B116-A19F892CF1D9}" type="slidenum">
              <a:rPr lang="fi-FI" smtClean="0"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313788"/>
            <a:ext cx="7523591" cy="12990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5" y="6497453"/>
            <a:ext cx="2736304" cy="258163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9" y="313788"/>
            <a:ext cx="305495" cy="559315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6497453"/>
            <a:ext cx="683568" cy="268139"/>
          </a:xfrm>
          <a:prstGeom prst="rect">
            <a:avLst/>
          </a:prstGeom>
        </p:spPr>
        <p:txBody>
          <a:bodyPr vert="horz" lIns="0" tIns="0" rIns="0" bIns="0" anchor="ctr"/>
          <a:lstStyle>
            <a:lvl1pPr algn="l">
              <a:defRPr sz="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t>21.5.2024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1719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Otsikko ja sisältö S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>
            <a:spLocks/>
          </p:cNvSpPr>
          <p:nvPr userDrawn="1"/>
        </p:nvSpPr>
        <p:spPr bwMode="auto">
          <a:xfrm>
            <a:off x="7975600" y="1"/>
            <a:ext cx="1168400" cy="1756833"/>
          </a:xfrm>
          <a:custGeom>
            <a:avLst/>
            <a:gdLst>
              <a:gd name="T0" fmla="*/ 548 w 736"/>
              <a:gd name="T1" fmla="*/ 713 h 830"/>
              <a:gd name="T2" fmla="*/ 548 w 736"/>
              <a:gd name="T3" fmla="*/ 713 h 830"/>
              <a:gd name="T4" fmla="*/ 594 w 736"/>
              <a:gd name="T5" fmla="*/ 745 h 830"/>
              <a:gd name="T6" fmla="*/ 640 w 736"/>
              <a:gd name="T7" fmla="*/ 775 h 830"/>
              <a:gd name="T8" fmla="*/ 688 w 736"/>
              <a:gd name="T9" fmla="*/ 803 h 830"/>
              <a:gd name="T10" fmla="*/ 736 w 736"/>
              <a:gd name="T11" fmla="*/ 830 h 830"/>
              <a:gd name="T12" fmla="*/ 736 w 736"/>
              <a:gd name="T13" fmla="*/ 0 h 830"/>
              <a:gd name="T14" fmla="*/ 0 w 736"/>
              <a:gd name="T15" fmla="*/ 0 h 830"/>
              <a:gd name="T16" fmla="*/ 0 w 736"/>
              <a:gd name="T17" fmla="*/ 0 h 830"/>
              <a:gd name="T18" fmla="*/ 22 w 736"/>
              <a:gd name="T19" fmla="*/ 55 h 830"/>
              <a:gd name="T20" fmla="*/ 46 w 736"/>
              <a:gd name="T21" fmla="*/ 108 h 830"/>
              <a:gd name="T22" fmla="*/ 72 w 736"/>
              <a:gd name="T23" fmla="*/ 161 h 830"/>
              <a:gd name="T24" fmla="*/ 100 w 736"/>
              <a:gd name="T25" fmla="*/ 211 h 830"/>
              <a:gd name="T26" fmla="*/ 129 w 736"/>
              <a:gd name="T27" fmla="*/ 261 h 830"/>
              <a:gd name="T28" fmla="*/ 160 w 736"/>
              <a:gd name="T29" fmla="*/ 309 h 830"/>
              <a:gd name="T30" fmla="*/ 192 w 736"/>
              <a:gd name="T31" fmla="*/ 357 h 830"/>
              <a:gd name="T32" fmla="*/ 226 w 736"/>
              <a:gd name="T33" fmla="*/ 402 h 830"/>
              <a:gd name="T34" fmla="*/ 262 w 736"/>
              <a:gd name="T35" fmla="*/ 445 h 830"/>
              <a:gd name="T36" fmla="*/ 298 w 736"/>
              <a:gd name="T37" fmla="*/ 488 h 830"/>
              <a:gd name="T38" fmla="*/ 338 w 736"/>
              <a:gd name="T39" fmla="*/ 530 h 830"/>
              <a:gd name="T40" fmla="*/ 377 w 736"/>
              <a:gd name="T41" fmla="*/ 569 h 830"/>
              <a:gd name="T42" fmla="*/ 418 w 736"/>
              <a:gd name="T43" fmla="*/ 607 h 830"/>
              <a:gd name="T44" fmla="*/ 460 w 736"/>
              <a:gd name="T45" fmla="*/ 645 h 830"/>
              <a:gd name="T46" fmla="*/ 503 w 736"/>
              <a:gd name="T47" fmla="*/ 679 h 830"/>
              <a:gd name="T48" fmla="*/ 548 w 736"/>
              <a:gd name="T49" fmla="*/ 713 h 830"/>
              <a:gd name="T50" fmla="*/ 548 w 736"/>
              <a:gd name="T51" fmla="*/ 713 h 8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736" h="830">
                <a:moveTo>
                  <a:pt x="548" y="713"/>
                </a:moveTo>
                <a:lnTo>
                  <a:pt x="548" y="713"/>
                </a:lnTo>
                <a:lnTo>
                  <a:pt x="594" y="745"/>
                </a:lnTo>
                <a:lnTo>
                  <a:pt x="640" y="775"/>
                </a:lnTo>
                <a:lnTo>
                  <a:pt x="688" y="803"/>
                </a:lnTo>
                <a:lnTo>
                  <a:pt x="736" y="830"/>
                </a:lnTo>
                <a:lnTo>
                  <a:pt x="736" y="0"/>
                </a:lnTo>
                <a:lnTo>
                  <a:pt x="0" y="0"/>
                </a:lnTo>
                <a:lnTo>
                  <a:pt x="0" y="0"/>
                </a:lnTo>
                <a:lnTo>
                  <a:pt x="22" y="55"/>
                </a:lnTo>
                <a:lnTo>
                  <a:pt x="46" y="108"/>
                </a:lnTo>
                <a:lnTo>
                  <a:pt x="72" y="161"/>
                </a:lnTo>
                <a:lnTo>
                  <a:pt x="100" y="211"/>
                </a:lnTo>
                <a:lnTo>
                  <a:pt x="129" y="261"/>
                </a:lnTo>
                <a:lnTo>
                  <a:pt x="160" y="309"/>
                </a:lnTo>
                <a:lnTo>
                  <a:pt x="192" y="357"/>
                </a:lnTo>
                <a:lnTo>
                  <a:pt x="226" y="402"/>
                </a:lnTo>
                <a:lnTo>
                  <a:pt x="262" y="445"/>
                </a:lnTo>
                <a:lnTo>
                  <a:pt x="298" y="488"/>
                </a:lnTo>
                <a:lnTo>
                  <a:pt x="338" y="530"/>
                </a:lnTo>
                <a:lnTo>
                  <a:pt x="377" y="569"/>
                </a:lnTo>
                <a:lnTo>
                  <a:pt x="418" y="607"/>
                </a:lnTo>
                <a:lnTo>
                  <a:pt x="460" y="645"/>
                </a:lnTo>
                <a:lnTo>
                  <a:pt x="503" y="679"/>
                </a:lnTo>
                <a:lnTo>
                  <a:pt x="548" y="713"/>
                </a:lnTo>
                <a:lnTo>
                  <a:pt x="548" y="713"/>
                </a:lnTo>
                <a:close/>
              </a:path>
            </a:pathLst>
          </a:custGeom>
          <a:solidFill>
            <a:srgbClr val="D1E7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sz="1800"/>
          </a:p>
        </p:txBody>
      </p:sp>
      <p:sp>
        <p:nvSpPr>
          <p:cNvPr id="3" name="Sisällön paikkamerkki 2"/>
          <p:cNvSpPr>
            <a:spLocks noGrp="1"/>
          </p:cNvSpPr>
          <p:nvPr userDrawn="1">
            <p:ph idx="1"/>
          </p:nvPr>
        </p:nvSpPr>
        <p:spPr>
          <a:xfrm>
            <a:off x="432786" y="1881331"/>
            <a:ext cx="7523591" cy="45240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 userDrawn="1">
            <p:ph type="sldNum" sz="quarter" idx="12"/>
          </p:nvPr>
        </p:nvSpPr>
        <p:spPr>
          <a:xfrm>
            <a:off x="8657139" y="6461577"/>
            <a:ext cx="395536" cy="268139"/>
          </a:xfrm>
          <a:prstGeom prst="rect">
            <a:avLst/>
          </a:prstGeom>
        </p:spPr>
        <p:txBody>
          <a:bodyPr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1EA1DD0D-7089-48C5-B116-A19F892CF1D9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 userDrawn="1">
            <p:ph type="title"/>
          </p:nvPr>
        </p:nvSpPr>
        <p:spPr>
          <a:xfrm>
            <a:off x="432786" y="313788"/>
            <a:ext cx="7523591" cy="1299027"/>
          </a:xfr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  <p:sp>
        <p:nvSpPr>
          <p:cNvPr id="13" name="Alatunnisteen paikkamerkki 4"/>
          <p:cNvSpPr>
            <a:spLocks noGrp="1"/>
          </p:cNvSpPr>
          <p:nvPr userDrawn="1">
            <p:ph type="ftr" sz="quarter" idx="11"/>
          </p:nvPr>
        </p:nvSpPr>
        <p:spPr>
          <a:xfrm>
            <a:off x="1187625" y="6497453"/>
            <a:ext cx="2736304" cy="258163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fi-FI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4449" y="313788"/>
            <a:ext cx="305495" cy="559315"/>
          </a:xfrm>
          <a:prstGeom prst="rect">
            <a:avLst/>
          </a:prstGeom>
        </p:spPr>
      </p:pic>
      <p:sp>
        <p:nvSpPr>
          <p:cNvPr id="17" name="Päivämäärän paikkamerkki 3"/>
          <p:cNvSpPr>
            <a:spLocks noGrp="1"/>
          </p:cNvSpPr>
          <p:nvPr userDrawn="1">
            <p:ph type="dt" sz="half" idx="2"/>
          </p:nvPr>
        </p:nvSpPr>
        <p:spPr>
          <a:xfrm>
            <a:off x="432785" y="6497453"/>
            <a:ext cx="683568" cy="26813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504BABE-377C-4042-9CE4-D8BB0ACFBA08}" type="datetime1">
              <a:rPr lang="fi-FI" smtClean="0"/>
              <a:pPr/>
              <a:t>21.5.2024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3631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hidden">
          <a:xfrm>
            <a:off x="0" y="6378000"/>
            <a:ext cx="9144000" cy="480000"/>
          </a:xfrm>
          <a:prstGeom prst="rect">
            <a:avLst/>
          </a:prstGeom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fi-FI" sz="13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29949"/>
            <a:ext cx="7886700" cy="99591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Edit base style. Click.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5867"/>
            <a:ext cx="7886700" cy="4447369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Click to edit text Masters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1455" y="6514953"/>
            <a:ext cx="703447" cy="2061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BFB289C6-7421-BF4F-917B-438A4D039CDA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5" y="6514953"/>
            <a:ext cx="3080611" cy="2061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800" b="0">
                <a:solidFill>
                  <a:schemeClr val="bg2"/>
                </a:solidFill>
              </a:defRPr>
            </a:lvl1pPr>
          </a:lstStyle>
          <a:p>
            <a:r>
              <a:t>Ministry of Economic Affairs and Employment • www.tem.fi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6157" y="6514953"/>
            <a:ext cx="538239" cy="206103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900" b="1">
                <a:solidFill>
                  <a:schemeClr val="bg2"/>
                </a:solidFill>
              </a:defRPr>
            </a:lvl1pPr>
          </a:lstStyle>
          <a:p>
            <a:fld id="{3065C9E5-8AC3-DF4B-BA99-CB03B9370A9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3662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9" r:id="rId4"/>
    <p:sldLayoutId id="2147483677" r:id="rId5"/>
    <p:sldLayoutId id="2147483680" r:id="rId6"/>
    <p:sldLayoutId id="2147483681" r:id="rId7"/>
    <p:sldLayoutId id="2147483682" r:id="rId8"/>
  </p:sldLayoutIdLst>
  <p:hf hdr="0"/>
  <p:txStyles>
    <p:titleStyle>
      <a:lvl1pPr algn="l" defTabSz="685749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38" indent="-171438" algn="l" defTabSz="685749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16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1431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3pPr>
      <a:lvl4pPr marL="1200060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4pPr>
      <a:lvl5pPr marL="1542935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200" kern="1200">
          <a:solidFill>
            <a:srgbClr val="505050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7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tf.europa.eu/sites/default/files/2023-06/IAG_2023-06-26.pdf" TargetMode="External"/><Relationship Id="rId2" Type="http://schemas.openxmlformats.org/officeDocument/2006/relationships/hyperlink" Target="https://www.cedefop.europa.eu/files/2230_en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eda.net/iaevgconference202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nvl.org/nyheder/a-nordic-perspective-on-green-career-guidance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julkaisut.valtioneuvosto.fi/handle/10024/163363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Lifelong </a:t>
            </a:r>
            <a:r>
              <a:rPr lang="fi-FI" dirty="0" err="1"/>
              <a:t>Guidance</a:t>
            </a:r>
            <a:r>
              <a:rPr lang="fi-FI" dirty="0"/>
              <a:t> in Finland </a:t>
            </a:r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 smtClean="0"/>
              <a:t>Anna Toni (</a:t>
            </a:r>
            <a:r>
              <a:rPr lang="fi-FI" dirty="0" err="1" smtClean="0"/>
              <a:t>Ministry</a:t>
            </a:r>
            <a:r>
              <a:rPr lang="fi-FI" dirty="0" smtClean="0"/>
              <a:t> of </a:t>
            </a:r>
            <a:r>
              <a:rPr lang="fi-FI" dirty="0" err="1" smtClean="0"/>
              <a:t>Economic</a:t>
            </a:r>
            <a:r>
              <a:rPr lang="fi-FI" dirty="0" smtClean="0"/>
              <a:t> </a:t>
            </a:r>
            <a:r>
              <a:rPr lang="fi-FI" dirty="0" err="1" smtClean="0"/>
              <a:t>Affairs</a:t>
            </a:r>
            <a:r>
              <a:rPr lang="fi-FI" dirty="0" smtClean="0"/>
              <a:t> and </a:t>
            </a:r>
            <a:r>
              <a:rPr lang="fi-FI" dirty="0" err="1" smtClean="0"/>
              <a:t>Employment</a:t>
            </a:r>
            <a:r>
              <a:rPr lang="fi-FI" dirty="0" smtClean="0"/>
              <a:t>) &amp; Ulla-Jill Karlsson (</a:t>
            </a:r>
            <a:r>
              <a:rPr lang="fi-FI" dirty="0" err="1" smtClean="0"/>
              <a:t>Ministry</a:t>
            </a:r>
            <a:r>
              <a:rPr lang="fi-FI" dirty="0" smtClean="0"/>
              <a:t> of </a:t>
            </a:r>
            <a:r>
              <a:rPr lang="fi-FI" dirty="0" err="1" smtClean="0"/>
              <a:t>Education</a:t>
            </a:r>
            <a:r>
              <a:rPr lang="fi-FI" dirty="0" smtClean="0"/>
              <a:t> and Culture)</a:t>
            </a:r>
          </a:p>
          <a:p>
            <a:r>
              <a:rPr lang="fi-FI" dirty="0" smtClean="0"/>
              <a:t>23.5.2024 NICDS </a:t>
            </a:r>
            <a:r>
              <a:rPr lang="fi-FI" dirty="0" err="1"/>
              <a:t>Seminar</a:t>
            </a:r>
            <a:r>
              <a:rPr lang="fi-FI" dirty="0"/>
              <a:t> South </a:t>
            </a:r>
            <a:r>
              <a:rPr lang="fi-FI" dirty="0" err="1"/>
              <a:t>Africa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8439150" y="6515100"/>
            <a:ext cx="704850" cy="206375"/>
          </a:xfrm>
        </p:spPr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0" y="6515100"/>
            <a:ext cx="3081338" cy="206375"/>
          </a:xfrm>
        </p:spPr>
        <p:txBody>
          <a:bodyPr/>
          <a:lstStyle/>
          <a:p>
            <a:r>
              <a:rPr lang="en-US" smtClean="0"/>
              <a:t>Ministry of Economic Affairs and Employment • www.tem.fi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05838" y="6515100"/>
            <a:ext cx="538162" cy="206375"/>
          </a:xfrm>
        </p:spPr>
        <p:txBody>
          <a:bodyPr/>
          <a:lstStyle/>
          <a:p>
            <a:fld id="{3065C9E5-8AC3-DF4B-BA99-CB03B9370A98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154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smtClean="0"/>
              <a:t>National Lifelong </a:t>
            </a:r>
            <a:r>
              <a:rPr lang="fi-FI" dirty="0" err="1" smtClean="0"/>
              <a:t>Guidance</a:t>
            </a:r>
            <a:r>
              <a:rPr lang="fi-FI" dirty="0" smtClean="0"/>
              <a:t> </a:t>
            </a:r>
            <a:r>
              <a:rPr lang="fi-FI" dirty="0" err="1" smtClean="0"/>
              <a:t>Strategy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8439150" y="6515100"/>
            <a:ext cx="704850" cy="206375"/>
          </a:xfrm>
        </p:spPr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0" y="6515100"/>
            <a:ext cx="3081338" cy="206375"/>
          </a:xfrm>
        </p:spPr>
        <p:txBody>
          <a:bodyPr/>
          <a:lstStyle/>
          <a:p>
            <a:r>
              <a:rPr lang="en-US" smtClean="0"/>
              <a:t>Ministry of Economic Affairs and Employment • www.tem.fi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05838" y="6515100"/>
            <a:ext cx="538162" cy="206375"/>
          </a:xfrm>
        </p:spPr>
        <p:txBody>
          <a:bodyPr/>
          <a:lstStyle/>
          <a:p>
            <a:fld id="{3065C9E5-8AC3-DF4B-BA99-CB03B9370A98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414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Finland </a:t>
            </a:r>
            <a:r>
              <a:rPr lang="fi-FI" dirty="0" err="1" smtClean="0"/>
              <a:t>follows</a:t>
            </a:r>
            <a:r>
              <a:rPr lang="fi-FI" dirty="0" smtClean="0"/>
              <a:t> </a:t>
            </a:r>
            <a:r>
              <a:rPr lang="fi-FI" dirty="0" err="1" smtClean="0"/>
              <a:t>global</a:t>
            </a:r>
            <a:r>
              <a:rPr lang="fi-FI" dirty="0" smtClean="0"/>
              <a:t> </a:t>
            </a:r>
            <a:r>
              <a:rPr lang="fi-FI" dirty="0" err="1" smtClean="0"/>
              <a:t>regulation</a:t>
            </a:r>
            <a:r>
              <a:rPr lang="fi-FI" dirty="0" smtClean="0"/>
              <a:t> and </a:t>
            </a:r>
            <a:r>
              <a:rPr lang="fi-FI" dirty="0" err="1" smtClean="0"/>
              <a:t>recommendation</a:t>
            </a:r>
            <a:r>
              <a:rPr lang="fi-FI" dirty="0" smtClean="0"/>
              <a:t> on Lifelong </a:t>
            </a:r>
            <a:r>
              <a:rPr lang="fi-FI" dirty="0" err="1" smtClean="0"/>
              <a:t>Guidance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875" lvl="1" indent="0">
              <a:buNone/>
            </a:pPr>
            <a:endParaRPr lang="fi-FI" dirty="0"/>
          </a:p>
          <a:p>
            <a:r>
              <a:rPr lang="fi-FI" b="0" dirty="0" smtClean="0"/>
              <a:t>Finland </a:t>
            </a:r>
            <a:r>
              <a:rPr lang="fi-FI" b="0" dirty="0" err="1" smtClean="0"/>
              <a:t>takes</a:t>
            </a:r>
            <a:r>
              <a:rPr lang="fi-FI" b="0" dirty="0" smtClean="0"/>
              <a:t> </a:t>
            </a:r>
            <a:r>
              <a:rPr lang="fi-FI" b="0" dirty="0" err="1" smtClean="0"/>
              <a:t>active</a:t>
            </a:r>
            <a:r>
              <a:rPr lang="fi-FI" b="0" dirty="0" smtClean="0"/>
              <a:t> </a:t>
            </a:r>
            <a:r>
              <a:rPr lang="fi-FI" b="0" dirty="0" err="1" smtClean="0"/>
              <a:t>part</a:t>
            </a:r>
            <a:r>
              <a:rPr lang="fi-FI" b="0" dirty="0" smtClean="0"/>
              <a:t> in </a:t>
            </a:r>
            <a:r>
              <a:rPr lang="fi-FI" dirty="0" err="1" smtClean="0"/>
              <a:t>international</a:t>
            </a:r>
            <a:r>
              <a:rPr lang="fi-FI" dirty="0" smtClean="0"/>
              <a:t> </a:t>
            </a:r>
            <a:r>
              <a:rPr lang="fi-FI" dirty="0" err="1"/>
              <a:t>g</a:t>
            </a:r>
            <a:r>
              <a:rPr lang="fi-FI" dirty="0" err="1" smtClean="0"/>
              <a:t>uidance</a:t>
            </a:r>
            <a:r>
              <a:rPr lang="fi-FI" dirty="0" smtClean="0"/>
              <a:t> </a:t>
            </a:r>
            <a:r>
              <a:rPr lang="fi-FI" dirty="0" err="1" smtClean="0"/>
              <a:t>networks</a:t>
            </a:r>
            <a:r>
              <a:rPr lang="fi-FI" dirty="0" smtClean="0"/>
              <a:t> </a:t>
            </a:r>
            <a:r>
              <a:rPr lang="fi-FI" b="0" dirty="0" smtClean="0"/>
              <a:t>and </a:t>
            </a:r>
            <a:r>
              <a:rPr lang="fi-FI" b="0" dirty="0" err="1" smtClean="0"/>
              <a:t>events</a:t>
            </a:r>
            <a:endParaRPr lang="fi-FI" b="0" dirty="0" smtClean="0"/>
          </a:p>
          <a:p>
            <a:pPr lvl="1"/>
            <a:r>
              <a:rPr lang="fi-FI" b="0" dirty="0" smtClean="0"/>
              <a:t>ICCDPP</a:t>
            </a:r>
          </a:p>
          <a:p>
            <a:pPr lvl="1"/>
            <a:r>
              <a:rPr lang="fi-FI" dirty="0" smtClean="0"/>
              <a:t>European Commission, </a:t>
            </a:r>
            <a:r>
              <a:rPr lang="fi-FI" dirty="0" err="1" smtClean="0"/>
              <a:t>Cedefop</a:t>
            </a:r>
            <a:r>
              <a:rPr lang="fi-FI" dirty="0" smtClean="0"/>
              <a:t>, ETF</a:t>
            </a:r>
          </a:p>
          <a:p>
            <a:pPr lvl="1"/>
            <a:r>
              <a:rPr lang="fi-FI" dirty="0" smtClean="0"/>
              <a:t>ILO</a:t>
            </a:r>
          </a:p>
          <a:p>
            <a:pPr lvl="1"/>
            <a:r>
              <a:rPr lang="fi-FI" dirty="0" smtClean="0"/>
              <a:t>OECD</a:t>
            </a:r>
          </a:p>
          <a:p>
            <a:pPr lvl="1"/>
            <a:r>
              <a:rPr lang="fi-FI" dirty="0" smtClean="0"/>
              <a:t>Unesco</a:t>
            </a:r>
          </a:p>
          <a:p>
            <a:pPr lvl="1"/>
            <a:r>
              <a:rPr lang="fi-FI" dirty="0" smtClean="0"/>
              <a:t>IAEVG</a:t>
            </a:r>
          </a:p>
          <a:p>
            <a:pPr lvl="1"/>
            <a:r>
              <a:rPr lang="fi-FI" dirty="0"/>
              <a:t>Nordic </a:t>
            </a:r>
            <a:r>
              <a:rPr lang="fi-FI" dirty="0" err="1"/>
              <a:t>co-operation</a:t>
            </a:r>
            <a:endParaRPr lang="fi-FI" dirty="0"/>
          </a:p>
          <a:p>
            <a:r>
              <a:rPr lang="fi-FI" b="0" dirty="0" err="1" smtClean="0"/>
              <a:t>Recent</a:t>
            </a:r>
            <a:r>
              <a:rPr lang="fi-FI" b="0" dirty="0" smtClean="0"/>
              <a:t> </a:t>
            </a:r>
            <a:r>
              <a:rPr lang="fi-FI" b="0" dirty="0" err="1" smtClean="0"/>
              <a:t>reports</a:t>
            </a:r>
            <a:r>
              <a:rPr lang="fi-FI" b="0" dirty="0" smtClean="0"/>
              <a:t>:</a:t>
            </a:r>
          </a:p>
          <a:p>
            <a:pPr lvl="1"/>
            <a:r>
              <a:rPr lang="en-US" sz="1400" dirty="0" smtClean="0"/>
              <a:t>COM: Lifelong </a:t>
            </a:r>
            <a:r>
              <a:rPr lang="en-US" sz="1400" dirty="0"/>
              <a:t>guidance policy and practice in the </a:t>
            </a:r>
            <a:r>
              <a:rPr lang="en-US" sz="1400" dirty="0" smtClean="0"/>
              <a:t>EU -  </a:t>
            </a:r>
            <a:r>
              <a:rPr lang="en-US" sz="1400" dirty="0"/>
              <a:t>trends, challenges and learning environments (2019)</a:t>
            </a:r>
            <a:endParaRPr lang="fi-FI" sz="1400" dirty="0"/>
          </a:p>
          <a:p>
            <a:pPr lvl="1"/>
            <a:r>
              <a:rPr lang="en-US" sz="1400" dirty="0" smtClean="0"/>
              <a:t>COM, ETF, </a:t>
            </a:r>
            <a:r>
              <a:rPr lang="en-US" sz="1400" dirty="0" err="1" smtClean="0"/>
              <a:t>Cedefop</a:t>
            </a:r>
            <a:r>
              <a:rPr lang="en-US" sz="1400" dirty="0" smtClean="0"/>
              <a:t>, OECD, ILO, </a:t>
            </a:r>
            <a:r>
              <a:rPr lang="en-US" sz="1400" dirty="0" err="1" smtClean="0"/>
              <a:t>Unesco</a:t>
            </a:r>
            <a:r>
              <a:rPr lang="en-US" sz="1400" dirty="0" smtClean="0"/>
              <a:t>: </a:t>
            </a:r>
            <a:r>
              <a:rPr lang="en-US" sz="1400" u="sng" dirty="0" smtClean="0">
                <a:hlinkClick r:id="rId2"/>
              </a:rPr>
              <a:t>Investing </a:t>
            </a:r>
            <a:r>
              <a:rPr lang="en-US" sz="1400" u="sng" dirty="0">
                <a:hlinkClick r:id="rId2"/>
              </a:rPr>
              <a:t>In Career Guidance (2021)</a:t>
            </a:r>
            <a:r>
              <a:rPr lang="en-US" sz="1400" dirty="0"/>
              <a:t> ja Investing in Career Guidance – case for workers (2023) </a:t>
            </a:r>
            <a:r>
              <a:rPr lang="en-US" sz="1400" u="sng" dirty="0">
                <a:hlinkClick r:id="rId3"/>
              </a:rPr>
              <a:t>IAG_2023-06-26.pdf (europa.eu)</a:t>
            </a:r>
            <a:endParaRPr lang="fi-FI" sz="1400" dirty="0"/>
          </a:p>
          <a:p>
            <a:r>
              <a:rPr lang="fi-FI" b="0" dirty="0" smtClean="0"/>
              <a:t>IAEVG </a:t>
            </a:r>
            <a:r>
              <a:rPr lang="fi-FI" b="0" dirty="0" err="1" smtClean="0"/>
              <a:t>next</a:t>
            </a:r>
            <a:r>
              <a:rPr lang="fi-FI" b="0" dirty="0" smtClean="0"/>
              <a:t> </a:t>
            </a:r>
            <a:r>
              <a:rPr lang="fi-FI" b="0" dirty="0" err="1" smtClean="0"/>
              <a:t>international</a:t>
            </a:r>
            <a:r>
              <a:rPr lang="fi-FI" b="0" dirty="0" smtClean="0"/>
              <a:t> </a:t>
            </a:r>
            <a:r>
              <a:rPr lang="fi-FI" b="0" dirty="0" err="1" smtClean="0"/>
              <a:t>conference</a:t>
            </a:r>
            <a:r>
              <a:rPr lang="fi-FI" b="0" dirty="0" smtClean="0"/>
              <a:t> on </a:t>
            </a:r>
            <a:r>
              <a:rPr lang="fi-FI" b="0" dirty="0" err="1" smtClean="0"/>
              <a:t>career</a:t>
            </a:r>
            <a:r>
              <a:rPr lang="fi-FI" b="0" dirty="0" smtClean="0"/>
              <a:t> </a:t>
            </a:r>
            <a:r>
              <a:rPr lang="fi-FI" b="0" dirty="0" err="1" smtClean="0"/>
              <a:t>guidance</a:t>
            </a:r>
            <a:r>
              <a:rPr lang="fi-FI" b="0" dirty="0" smtClean="0"/>
              <a:t> 2024 to </a:t>
            </a:r>
            <a:r>
              <a:rPr lang="fi-FI" b="0" dirty="0" err="1" smtClean="0"/>
              <a:t>be</a:t>
            </a:r>
            <a:r>
              <a:rPr lang="fi-FI" b="0" dirty="0" smtClean="0"/>
              <a:t> </a:t>
            </a:r>
            <a:r>
              <a:rPr lang="fi-FI" b="0" dirty="0" err="1" smtClean="0"/>
              <a:t>held</a:t>
            </a:r>
            <a:r>
              <a:rPr lang="fi-FI" b="0" dirty="0" smtClean="0"/>
              <a:t> in Jyväskylä, Finland (12</a:t>
            </a:r>
            <a:r>
              <a:rPr lang="fi-FI" b="0" dirty="0"/>
              <a:t>.-14.11.2024): </a:t>
            </a:r>
            <a:r>
              <a:rPr lang="fi-FI" b="0" dirty="0">
                <a:hlinkClick r:id="rId4"/>
              </a:rPr>
              <a:t>https://peda.net/iaevgconference2024</a:t>
            </a:r>
            <a:r>
              <a:rPr lang="fi-FI" b="0" dirty="0"/>
              <a:t> 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75172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2786" y="1016001"/>
            <a:ext cx="7741396" cy="5389331"/>
          </a:xfrm>
        </p:spPr>
        <p:txBody>
          <a:bodyPr>
            <a:noAutofit/>
          </a:bodyPr>
          <a:lstStyle/>
          <a:p>
            <a:r>
              <a:rPr lang="en-US" sz="1800" dirty="0"/>
              <a:t>The Nordic Council of Ministers and the Nordic Council are the main forums for official Nordic </a:t>
            </a:r>
            <a:r>
              <a:rPr lang="en-US" sz="1800" dirty="0" smtClean="0"/>
              <a:t>co-operation</a:t>
            </a:r>
          </a:p>
          <a:p>
            <a:pPr lvl="1"/>
            <a:r>
              <a:rPr lang="en-US" sz="1800" dirty="0" smtClean="0"/>
              <a:t>involves </a:t>
            </a:r>
            <a:r>
              <a:rPr lang="en-US" sz="1800" dirty="0"/>
              <a:t>Denmark, Finland, Iceland, Norway, Sweden, the Faroe Islands, Greenland and </a:t>
            </a:r>
            <a:r>
              <a:rPr lang="en-US" sz="1800" dirty="0" err="1"/>
              <a:t>Åland</a:t>
            </a:r>
            <a:r>
              <a:rPr lang="en-US" sz="1800" dirty="0" smtClean="0"/>
              <a:t>.</a:t>
            </a:r>
          </a:p>
          <a:p>
            <a:pPr marL="342875" lvl="1" indent="0">
              <a:buNone/>
            </a:pPr>
            <a:endParaRPr lang="en-US" sz="1800" dirty="0"/>
          </a:p>
          <a:p>
            <a:pPr lvl="1"/>
            <a:r>
              <a:rPr lang="en-US" sz="1800" b="1" dirty="0"/>
              <a:t>The Nordic network for adult learning (NVL) </a:t>
            </a:r>
            <a:r>
              <a:rPr lang="en-US" sz="1800" dirty="0"/>
              <a:t>supports Nordic cooperation in policy development and implementation regarding lifelong learning and competence development. </a:t>
            </a:r>
            <a:endParaRPr lang="en-US" sz="1800" dirty="0" smtClean="0"/>
          </a:p>
          <a:p>
            <a:pPr lvl="2"/>
            <a:r>
              <a:rPr lang="en-US" sz="1800" dirty="0" smtClean="0"/>
              <a:t>NVL </a:t>
            </a:r>
            <a:r>
              <a:rPr lang="en-US" sz="1800" dirty="0"/>
              <a:t>is a collaborative platform for adult education providers and policy makers</a:t>
            </a:r>
            <a:r>
              <a:rPr lang="en-US" sz="1800" dirty="0" smtClean="0"/>
              <a:t>.</a:t>
            </a:r>
          </a:p>
          <a:p>
            <a:pPr lvl="2"/>
            <a:r>
              <a:rPr lang="en-US" sz="1800" dirty="0" smtClean="0"/>
              <a:t>One of the Networks: </a:t>
            </a:r>
            <a:r>
              <a:rPr lang="en-US" sz="1800" b="1" dirty="0" smtClean="0"/>
              <a:t>Nordic </a:t>
            </a:r>
            <a:r>
              <a:rPr lang="en-US" sz="1800" b="1" dirty="0"/>
              <a:t>network for </a:t>
            </a:r>
            <a:r>
              <a:rPr lang="en-US" sz="1800" b="1" dirty="0" smtClean="0"/>
              <a:t>guidance, since 2009</a:t>
            </a:r>
          </a:p>
          <a:p>
            <a:pPr lvl="3"/>
            <a:r>
              <a:rPr lang="en-US" sz="1800" dirty="0" smtClean="0"/>
              <a:t>contributes </a:t>
            </a:r>
            <a:r>
              <a:rPr lang="en-US" sz="1800" dirty="0"/>
              <a:t>to the </a:t>
            </a:r>
            <a:r>
              <a:rPr lang="en-US" sz="1800" dirty="0" smtClean="0"/>
              <a:t>knowledge </a:t>
            </a:r>
            <a:r>
              <a:rPr lang="en-US" sz="1800" dirty="0"/>
              <a:t>exchange </a:t>
            </a:r>
            <a:r>
              <a:rPr lang="en-US" sz="1800" dirty="0" smtClean="0"/>
              <a:t>and development </a:t>
            </a:r>
            <a:r>
              <a:rPr lang="en-US" sz="1800" dirty="0"/>
              <a:t>of guidance in the Nordic </a:t>
            </a:r>
            <a:r>
              <a:rPr lang="en-US" sz="1800" dirty="0" smtClean="0"/>
              <a:t>countries</a:t>
            </a:r>
            <a:endParaRPr lang="en-US" sz="1800" dirty="0"/>
          </a:p>
          <a:p>
            <a:pPr lvl="3"/>
            <a:r>
              <a:rPr lang="en-US" sz="1800" dirty="0" smtClean="0"/>
              <a:t>improves </a:t>
            </a:r>
            <a:r>
              <a:rPr lang="en-US" sz="1800" dirty="0"/>
              <a:t>the coordination of guidance between education and labor administration in the </a:t>
            </a:r>
            <a:r>
              <a:rPr lang="en-US" sz="1800" dirty="0" smtClean="0"/>
              <a:t>Nordics</a:t>
            </a:r>
          </a:p>
          <a:p>
            <a:pPr lvl="3"/>
            <a:r>
              <a:rPr lang="en-US" sz="1800" dirty="0" smtClean="0"/>
              <a:t>supports </a:t>
            </a:r>
            <a:r>
              <a:rPr lang="en-US" sz="1800" dirty="0"/>
              <a:t>individuals' transition between education and working life and contributes to mobility in the </a:t>
            </a:r>
            <a:r>
              <a:rPr lang="en-US" sz="1800" dirty="0" smtClean="0"/>
              <a:t>Nordics.</a:t>
            </a:r>
          </a:p>
          <a:p>
            <a:pPr lvl="3"/>
            <a:r>
              <a:rPr lang="en-US" sz="1800" b="1" dirty="0" smtClean="0"/>
              <a:t>Publications: A </a:t>
            </a:r>
            <a:r>
              <a:rPr lang="en-US" sz="1800" b="1" dirty="0"/>
              <a:t>Nordic perspective on green career </a:t>
            </a:r>
            <a:r>
              <a:rPr lang="en-US" sz="1800" b="1" dirty="0" smtClean="0"/>
              <a:t>guidance </a:t>
            </a:r>
            <a:r>
              <a:rPr lang="en-US" sz="1800" dirty="0">
                <a:hlinkClick r:id="rId2"/>
              </a:rPr>
              <a:t>A Nordic perspective on green career guidance - NVL</a:t>
            </a:r>
            <a:endParaRPr lang="en-US" sz="1800" b="1" dirty="0"/>
          </a:p>
          <a:p>
            <a:pPr lvl="1"/>
            <a:endParaRPr lang="fi-FI" sz="180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t>12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6" y="313789"/>
            <a:ext cx="7523591" cy="702212"/>
          </a:xfrm>
        </p:spPr>
        <p:txBody>
          <a:bodyPr/>
          <a:lstStyle/>
          <a:p>
            <a:r>
              <a:rPr lang="fi-FI" dirty="0" smtClean="0"/>
              <a:t>Nordic </a:t>
            </a:r>
            <a:r>
              <a:rPr lang="fi-FI" dirty="0" err="1" smtClean="0"/>
              <a:t>Council</a:t>
            </a:r>
            <a:r>
              <a:rPr lang="fi-FI" dirty="0" smtClean="0"/>
              <a:t> of </a:t>
            </a:r>
            <a:r>
              <a:rPr lang="fi-FI" dirty="0" err="1" smtClean="0"/>
              <a:t>Ministers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t>21.5.2024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10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ICCDPP (INTERNATIONAL CENTRE FOR CAREER DEVELOPMENT AND PUBLIC POLICY) recommendations </a:t>
            </a:r>
            <a:r>
              <a:rPr lang="fi-FI" dirty="0" smtClean="0"/>
              <a:t>(</a:t>
            </a:r>
            <a:r>
              <a:rPr dirty="0" smtClean="0"/>
              <a:t>2019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7696" y="1559815"/>
            <a:ext cx="7886700" cy="4447369"/>
          </a:xfrm>
        </p:spPr>
        <p:txBody>
          <a:bodyPr numCol="2">
            <a:normAutofit fontScale="92500" lnSpcReduction="20000"/>
          </a:bodyPr>
          <a:lstStyle/>
          <a:p>
            <a:endParaRPr lang="en-US" dirty="0" smtClean="0"/>
          </a:p>
          <a:p>
            <a:r>
              <a:t>Changed operating environment</a:t>
            </a:r>
            <a:endParaRPr lang="fi-FI" dirty="0"/>
          </a:p>
          <a:p>
            <a:pPr lvl="0">
              <a:defRPr b="0"/>
            </a:pPr>
            <a:r>
              <a:t>Career guidance needs a cross-administrative strategy and must be reconciled with the policies of competence development, education, employment and social policy</a:t>
            </a:r>
          </a:p>
          <a:p>
            <a:pPr lvl="0">
              <a:defRPr b="0"/>
            </a:pPr>
            <a:r>
              <a:t>Policy-making and development work require a quantitative and qualitative knowledge base</a:t>
            </a:r>
          </a:p>
          <a:p>
            <a:pPr lvl="0">
              <a:defRPr b="0"/>
            </a:pPr>
            <a:r>
              <a:t>Mechanisms for sharing well-functioning practices internationally</a:t>
            </a:r>
          </a:p>
          <a:p>
            <a:pPr lvl="0">
              <a:defRPr b="0"/>
            </a:pPr>
            <a:r>
              <a:t>Career guidance measures must support citizens' own career planning skills</a:t>
            </a:r>
            <a:endParaRPr lang="fi-FI" b="0" dirty="0" smtClean="0"/>
          </a:p>
          <a:p>
            <a:pPr marL="0" lvl="0" indent="0">
              <a:buNone/>
            </a:pPr>
            <a:endParaRPr lang="fi-FI" dirty="0"/>
          </a:p>
          <a:p>
            <a:r>
              <a:t>Better availability</a:t>
            </a:r>
          </a:p>
          <a:p>
            <a:pPr lvl="0">
              <a:defRPr b="0"/>
            </a:pPr>
            <a:r>
              <a:t>Improve awareness of career guidance support and services and their availability throughout life</a:t>
            </a:r>
          </a:p>
          <a:p>
            <a:pPr lvl="0">
              <a:defRPr b="0"/>
            </a:pPr>
            <a:r>
              <a:t>Identify the needs of different target groups and take them into account when planning programmes and services</a:t>
            </a:r>
          </a:p>
          <a:p>
            <a:pPr marL="0" indent="0">
              <a:buNone/>
              <a:defRPr b="0"/>
            </a:pPr>
            <a:r>
              <a:t> </a:t>
            </a:r>
          </a:p>
          <a:p>
            <a:r>
              <a:t>Career planning in society</a:t>
            </a:r>
          </a:p>
          <a:p>
            <a:pPr lvl="0">
              <a:defRPr b="0"/>
            </a:pPr>
            <a:r>
              <a:t>Develop ways of cooperation in national administrative and development work</a:t>
            </a:r>
          </a:p>
          <a:p>
            <a:pPr lvl="0">
              <a:defRPr b="0"/>
            </a:pPr>
            <a:r>
              <a:t>Involving citizens in the development of measures and services</a:t>
            </a:r>
          </a:p>
          <a:p>
            <a:pPr lvl="0">
              <a:defRPr b="0"/>
            </a:pPr>
            <a:r>
              <a:t>National actor in coordinating and consulting lifelong guidance</a:t>
            </a:r>
          </a:p>
          <a:p>
            <a:endParaRPr lang="fi-FI" dirty="0"/>
          </a:p>
          <a:p>
            <a:r>
              <a:t>Supporting innovations</a:t>
            </a:r>
          </a:p>
          <a:p>
            <a:pPr lvl="0">
              <a:defRPr b="0"/>
            </a:pPr>
            <a:r>
              <a:t>Resources for generating and piloting new innovations in career guidance services</a:t>
            </a:r>
          </a:p>
          <a:p>
            <a:pPr lvl="0">
              <a:defRPr b="0"/>
            </a:pPr>
            <a:r>
              <a:t>Multi-channel service provision in which digital services are integrated into other services</a:t>
            </a:r>
          </a:p>
          <a:p>
            <a:pPr lvl="0">
              <a:defRPr b="0"/>
            </a:pPr>
            <a:r>
              <a:t>Career guidance professionals must be trained and able to renew and develop their activities</a:t>
            </a:r>
          </a:p>
          <a:p>
            <a:pPr marL="0" lvl="0" indent="0">
              <a:buNone/>
            </a:pPr>
            <a:endParaRPr lang="fi-FI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Ministry of Economic Affairs and Employment • 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77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European Commission - Lifelong guidance policy and practice in the EU trends,</a:t>
            </a:r>
            <a:r>
              <a:rPr lang="en-US" dirty="0"/>
              <a:t/>
            </a:r>
            <a:br>
              <a:rPr lang="en-US" dirty="0"/>
            </a:br>
            <a:r>
              <a:rPr dirty="0"/>
              <a:t> challenges and learning </a:t>
            </a:r>
            <a:r>
              <a:rPr dirty="0" smtClean="0"/>
              <a:t>environments</a:t>
            </a:r>
            <a:r>
              <a:rPr lang="fi-FI" dirty="0" smtClean="0"/>
              <a:t> (2019)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525867"/>
            <a:ext cx="7886700" cy="4837988"/>
          </a:xfrm>
        </p:spPr>
        <p:txBody>
          <a:bodyPr>
            <a:normAutofit fontScale="85000" lnSpcReduction="20000"/>
          </a:bodyPr>
          <a:lstStyle/>
          <a:p>
            <a:r>
              <a:rPr dirty="0"/>
              <a:t>Eleven key features of LLG systems in the EU provided the framework for this study. These included:</a:t>
            </a:r>
            <a:endParaRPr lang="en-US" dirty="0" smtClean="0"/>
          </a:p>
          <a:p>
            <a:pPr marL="0" indent="0">
              <a:buNone/>
              <a:defRPr b="0"/>
            </a:pPr>
            <a:r>
              <a:rPr dirty="0"/>
              <a:t>1. Lifelong guidance legislation – the legislation and </a:t>
            </a:r>
            <a:r>
              <a:rPr dirty="0" err="1"/>
              <a:t>organisational</a:t>
            </a:r>
            <a:r>
              <a:rPr dirty="0"/>
              <a:t> rules that control provision of services, qualifications and national accountability of services;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2. Strategic leadership – the EU and national policy and systems that guide the development, management and delivery of LLG systems and services;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3. Scope of provision in diverse guidance contexts – where guidance provision is situated and how it is </a:t>
            </a:r>
            <a:r>
              <a:rPr dirty="0" err="1"/>
              <a:t>organised</a:t>
            </a:r>
            <a:r>
              <a:rPr dirty="0"/>
              <a:t> within and across diverse guidance contexts;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4. Lifelong guidance and lifelong learning strategies and policies – the existence, inter-connectedness and/or relationship between the policies to define the role LLG plays in lifelong learning;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5. Coordination and cooperation – the agents involved in the </a:t>
            </a:r>
            <a:r>
              <a:rPr dirty="0" err="1"/>
              <a:t>Organisation</a:t>
            </a:r>
            <a:r>
              <a:rPr dirty="0"/>
              <a:t> and delivery of LLG systems and how they are coordinated;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6. Living of guidance – the types of modes in place that define how services are provided;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7. Labour market information – the Labour market data that are collected and dissemination within a LLG system;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8. ICT strategy – the approach to how ICT will be developed and integrated in to LLG systems;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9. ICT </a:t>
            </a:r>
            <a:r>
              <a:rPr dirty="0" err="1"/>
              <a:t>operationalisation</a:t>
            </a:r>
            <a:r>
              <a:rPr dirty="0"/>
              <a:t> – how technology is used and for what reason in a LLG system;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10. </a:t>
            </a:r>
            <a:r>
              <a:rPr dirty="0" err="1"/>
              <a:t>Professionalisation</a:t>
            </a:r>
            <a:r>
              <a:rPr dirty="0"/>
              <a:t> – the qualifications, knowledge, skills and ethical standards required by Those delivery LLG services;</a:t>
            </a:r>
            <a:endParaRPr lang="en-US" b="0" dirty="0" smtClean="0"/>
          </a:p>
          <a:p>
            <a:pPr marL="0" indent="0">
              <a:buNone/>
              <a:defRPr b="0"/>
            </a:pPr>
            <a:r>
              <a:rPr dirty="0"/>
              <a:t>11. Evidence of impact of Lifelong Guidance – the methods by which services and the outcomes are measured and evidenced to influence the development of LLG systems.</a:t>
            </a:r>
            <a:endParaRPr lang="fi-FI" b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Ministry of Economic Affairs and Employment • 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21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dirty="0"/>
              <a:t>Guidance for Lifelong learning (Skills week </a:t>
            </a:r>
            <a:r>
              <a:rPr dirty="0" smtClean="0"/>
              <a:t>seminar</a:t>
            </a:r>
            <a:r>
              <a:rPr lang="fi-FI" dirty="0" smtClean="0"/>
              <a:t> </a:t>
            </a:r>
            <a:r>
              <a:rPr lang="fi-FI" dirty="0" err="1" smtClean="0"/>
              <a:t>during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EU </a:t>
            </a:r>
            <a:r>
              <a:rPr lang="fi-FI" dirty="0" err="1" smtClean="0"/>
              <a:t>Council</a:t>
            </a:r>
            <a:r>
              <a:rPr lang="fi-FI" dirty="0" smtClean="0"/>
              <a:t> </a:t>
            </a:r>
            <a:r>
              <a:rPr lang="fi-FI" dirty="0" err="1" smtClean="0"/>
              <a:t>Presidency</a:t>
            </a:r>
            <a:r>
              <a:rPr lang="fi-FI" dirty="0" smtClean="0"/>
              <a:t> 2019</a:t>
            </a:r>
            <a:r>
              <a:rPr dirty="0" smtClean="0"/>
              <a:t>)</a:t>
            </a:r>
            <a:r>
              <a:rPr lang="fi-FI" dirty="0" smtClean="0"/>
              <a:t>: How </a:t>
            </a:r>
            <a:r>
              <a:rPr lang="fi-FI" dirty="0" err="1" smtClean="0"/>
              <a:t>should</a:t>
            </a:r>
            <a:r>
              <a:rPr lang="fi-FI" dirty="0" smtClean="0"/>
              <a:t> </a:t>
            </a:r>
            <a:r>
              <a:rPr lang="fi-FI" dirty="0" err="1" smtClean="0"/>
              <a:t>guidance</a:t>
            </a:r>
            <a:r>
              <a:rPr lang="fi-FI" dirty="0" smtClean="0"/>
              <a:t> </a:t>
            </a:r>
            <a:r>
              <a:rPr lang="fi-FI" dirty="0" err="1" smtClean="0"/>
              <a:t>be</a:t>
            </a:r>
            <a:r>
              <a:rPr lang="fi-FI" dirty="0" smtClean="0"/>
              <a:t> </a:t>
            </a:r>
            <a:r>
              <a:rPr lang="fi-FI" dirty="0" err="1" smtClean="0"/>
              <a:t>developed</a:t>
            </a:r>
            <a:r>
              <a:rPr lang="fi-FI" dirty="0" smtClean="0"/>
              <a:t> in EU?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t>Ministry of Economic Affairs and Employment • 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t>15</a:t>
            </a:fld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5" y="1796724"/>
            <a:ext cx="7886700" cy="4447369"/>
          </a:xfrm>
        </p:spPr>
        <p:txBody>
          <a:bodyPr>
            <a:normAutofit/>
          </a:bodyPr>
          <a:lstStyle/>
          <a:p>
            <a:pPr marL="628650" lvl="1" indent="-285750">
              <a:buFont typeface="Arial" panose="020B0604020202020204" pitchFamily="34" charset="0"/>
              <a:buChar char="•"/>
              <a:defRPr sz="1600"/>
            </a:pPr>
            <a:r>
              <a:rPr lang="en-US" sz="2000" dirty="0"/>
              <a:t>Comprehensive career guidance – more cooperation between the employment, education and social sectors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 sz="1600"/>
            </a:pPr>
            <a:r>
              <a:rPr lang="en-US" sz="2000" dirty="0"/>
              <a:t>Change of perspective in career guidance from offering services to supporting individuals' career planning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 sz="1600"/>
            </a:pPr>
            <a:r>
              <a:rPr lang="en-US" sz="2000" dirty="0"/>
              <a:t>Lifelong guidance requires an action plan at EU/national level that is linked to larger </a:t>
            </a:r>
            <a:r>
              <a:rPr lang="en-US" sz="2000" dirty="0" smtClean="0"/>
              <a:t>programs</a:t>
            </a:r>
            <a:r>
              <a:rPr lang="en-US" sz="2000" dirty="0"/>
              <a:t>, such as the implementation of the European Social Pillar at EU level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 sz="1600"/>
            </a:pPr>
            <a:r>
              <a:rPr lang="en-US" sz="2000" dirty="0"/>
              <a:t>A clear EU/national actor to be responsible for developing career guidance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 sz="1600"/>
            </a:pPr>
            <a:r>
              <a:rPr lang="en-US" sz="2000" dirty="0"/>
              <a:t>Definition of common principles and recommendations and EU/national indicators for career guidance and targeted funding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 sz="1600"/>
            </a:pPr>
            <a:r>
              <a:rPr lang="en-US" sz="2000" dirty="0"/>
              <a:t>Better definition of career planning skills (career management skills) and career guidance at the workplace</a:t>
            </a:r>
          </a:p>
          <a:p>
            <a:pPr marL="0" indent="0">
              <a:buNone/>
            </a:pP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256344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Guidance for Lifelong learning (Skills week seminar during Finnish EU Council Presidency 2019)</a:t>
            </a:r>
            <a:endParaRPr lang="fi-FI" dirty="0"/>
          </a:p>
        </p:txBody>
      </p:sp>
      <p:pic>
        <p:nvPicPr>
          <p:cNvPr id="9" name="Sisällön paikkamerkki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534208"/>
            <a:ext cx="7886700" cy="4430935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Economic Affairs and Employment • www.tem.fi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71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2785" y="1954999"/>
            <a:ext cx="3820238" cy="3949538"/>
          </a:xfrm>
        </p:spPr>
        <p:txBody>
          <a:bodyPr>
            <a:normAutofit fontScale="77500" lnSpcReduction="20000"/>
          </a:bodyPr>
          <a:lstStyle/>
          <a:p>
            <a:pPr>
              <a:defRPr sz="2200">
                <a:latin typeface="Arial Narrow" panose="020B0606020202030204" pitchFamily="34" charset="0"/>
              </a:defRPr>
            </a:pPr>
            <a:r>
              <a:rPr b="0" dirty="0"/>
              <a:t>Finland does not have a comprehensive strategy for continuous learning</a:t>
            </a:r>
          </a:p>
          <a:p>
            <a:pPr>
              <a:defRPr sz="2200">
                <a:latin typeface="Arial Narrow" panose="020B0606020202030204" pitchFamily="34" charset="0"/>
              </a:defRPr>
            </a:pPr>
            <a:r>
              <a:rPr b="0" dirty="0"/>
              <a:t>Shortcomings/gaps in education provision</a:t>
            </a:r>
          </a:p>
          <a:p>
            <a:pPr>
              <a:defRPr sz="2200">
                <a:latin typeface="Arial Narrow" panose="020B0606020202030204" pitchFamily="34" charset="0"/>
              </a:defRPr>
            </a:pPr>
            <a:r>
              <a:rPr b="0" dirty="0" smtClean="0"/>
              <a:t>The </a:t>
            </a:r>
            <a:r>
              <a:rPr b="0" dirty="0"/>
              <a:t>system encourages participation in education leading to a qualification (free of charge, openness, benefits)</a:t>
            </a:r>
          </a:p>
          <a:p>
            <a:pPr>
              <a:defRPr sz="2200">
                <a:latin typeface="Arial Narrow" panose="020B0606020202030204" pitchFamily="34" charset="0"/>
              </a:defRPr>
            </a:pPr>
            <a:r>
              <a:rPr b="0" dirty="0" smtClean="0"/>
              <a:t>The </a:t>
            </a:r>
            <a:r>
              <a:rPr b="0" dirty="0"/>
              <a:t>current provision of education does not meet the needs of working life very well – partly because the mechanisms for </a:t>
            </a:r>
            <a:r>
              <a:rPr b="0" dirty="0" err="1"/>
              <a:t>utilising</a:t>
            </a:r>
            <a:r>
              <a:rPr b="0" dirty="0"/>
              <a:t> foresight data are weak</a:t>
            </a:r>
          </a:p>
          <a:p>
            <a:pPr>
              <a:defRPr sz="2200">
                <a:latin typeface="Arial Narrow" panose="020B0606020202030204" pitchFamily="34" charset="0"/>
              </a:defRPr>
            </a:pPr>
            <a:r>
              <a:rPr b="0" dirty="0"/>
              <a:t>OECD countries' largest differences in participation between those with a lower level of education and those with a medium/high level of skills. Targeted support is limited</a:t>
            </a:r>
            <a:r>
              <a:rPr b="0" dirty="0" smtClean="0"/>
              <a:t>.</a:t>
            </a:r>
            <a:endParaRPr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8"/>
            <a:fld id="{1EA1DD0D-7089-48C5-B116-A19F892CF1D9}" type="slidenum">
              <a:rPr lang="fi-FI">
                <a:solidFill>
                  <a:prstClr val="black"/>
                </a:solidFill>
                <a:latin typeface="Arial"/>
              </a:rPr>
              <a:pPr defTabSz="914378"/>
              <a:t>17</a:t>
            </a:fld>
            <a:endParaRPr lang="fi-FI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6" y="980728"/>
            <a:ext cx="7523591" cy="974270"/>
          </a:xfrm>
        </p:spPr>
        <p:txBody>
          <a:bodyPr/>
          <a:lstStyle/>
          <a:p>
            <a:r>
              <a:rPr dirty="0"/>
              <a:t>OECD: system of continuous learning,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dirty="0"/>
              <a:t> Finland's </a:t>
            </a:r>
            <a:r>
              <a:rPr dirty="0" smtClean="0"/>
              <a:t>challenges</a:t>
            </a:r>
            <a:r>
              <a:rPr lang="fi-FI" dirty="0" smtClean="0"/>
              <a:t> (2019)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defTabSz="914378"/>
            <a:fld id="{9504BABE-377C-4042-9CE4-D8BB0ACFBA08}" type="datetime1">
              <a:rPr lang="fi-FI">
                <a:solidFill>
                  <a:srgbClr val="365ABD">
                    <a:lumMod val="60000"/>
                    <a:lumOff val="40000"/>
                  </a:srgbClr>
                </a:solidFill>
                <a:latin typeface="Arial"/>
              </a:rPr>
              <a:pPr defTabSz="914378"/>
              <a:t>21.5.2024</a:t>
            </a:fld>
            <a:endParaRPr lang="fi-FI" dirty="0">
              <a:solidFill>
                <a:srgbClr val="365ABD">
                  <a:lumMod val="60000"/>
                  <a:lumOff val="40000"/>
                </a:srgbClr>
              </a:solidFill>
              <a:latin typeface="Arial"/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282907" y="1954999"/>
            <a:ext cx="4572000" cy="21698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According to the OECD, Finland should: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diversify its education and training provision; 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make the education and training provided more </a:t>
            </a:r>
            <a:r>
              <a:rPr lang="en-US" dirty="0" err="1"/>
              <a:t>labour</a:t>
            </a:r>
            <a:r>
              <a:rPr lang="en-US" dirty="0"/>
              <a:t> market relevant;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incentivise</a:t>
            </a:r>
            <a:r>
              <a:rPr lang="en-US" dirty="0"/>
              <a:t> individuals to engage in </a:t>
            </a:r>
            <a:r>
              <a:rPr lang="en-US" dirty="0" err="1"/>
              <a:t>labour</a:t>
            </a:r>
            <a:r>
              <a:rPr lang="en-US" dirty="0"/>
              <a:t> market relevant training;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provide comprehensive information and guidance services;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develop tailored education </a:t>
            </a:r>
            <a:r>
              <a:rPr lang="en-US" dirty="0" err="1"/>
              <a:t>programmes</a:t>
            </a:r>
            <a:r>
              <a:rPr lang="en-US" dirty="0"/>
              <a:t>; and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US" dirty="0"/>
              <a:t>reach out to adults with low basic skills.</a:t>
            </a:r>
          </a:p>
        </p:txBody>
      </p:sp>
      <p:sp>
        <p:nvSpPr>
          <p:cNvPr id="7" name="Ellipsi 6"/>
          <p:cNvSpPr/>
          <p:nvPr/>
        </p:nvSpPr>
        <p:spPr>
          <a:xfrm>
            <a:off x="4401879" y="3051544"/>
            <a:ext cx="4650796" cy="66985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27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387318"/>
              </p:ext>
            </p:extLst>
          </p:nvPr>
        </p:nvGraphicFramePr>
        <p:xfrm>
          <a:off x="155448" y="1276865"/>
          <a:ext cx="8860536" cy="5115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786" y="112620"/>
            <a:ext cx="7523591" cy="1299027"/>
          </a:xfrm>
        </p:spPr>
        <p:txBody>
          <a:bodyPr>
            <a:normAutofit/>
          </a:bodyPr>
          <a:lstStyle/>
          <a:p>
            <a:r>
              <a:rPr lang="fi-FI" sz="2400" dirty="0" err="1" smtClean="0"/>
              <a:t>The</a:t>
            </a:r>
            <a:r>
              <a:rPr lang="fi-FI" sz="2400" dirty="0" smtClean="0"/>
              <a:t> </a:t>
            </a:r>
            <a:r>
              <a:rPr lang="fi-FI" sz="2400" dirty="0" err="1" smtClean="0"/>
              <a:t>strategy</a:t>
            </a:r>
            <a:r>
              <a:rPr lang="fi-FI" sz="2400" dirty="0" smtClean="0"/>
              <a:t> for lifelong </a:t>
            </a:r>
            <a:r>
              <a:rPr lang="fi-FI" sz="2400" dirty="0" err="1"/>
              <a:t>guidance</a:t>
            </a:r>
            <a:r>
              <a:rPr lang="fi-FI" sz="2400" dirty="0"/>
              <a:t> in Finland </a:t>
            </a:r>
            <a:r>
              <a:rPr lang="fi-FI" sz="2400" dirty="0" smtClean="0"/>
              <a:t/>
            </a:r>
            <a:br>
              <a:rPr lang="fi-FI" sz="2400" dirty="0" smtClean="0"/>
            </a:br>
            <a:r>
              <a:rPr lang="fi-FI" sz="2400" dirty="0" smtClean="0"/>
              <a:t>(2020) </a:t>
            </a:r>
            <a:r>
              <a:rPr lang="fi-FI" sz="2400" dirty="0" err="1" smtClean="0"/>
              <a:t>sets</a:t>
            </a:r>
            <a:r>
              <a:rPr lang="fi-FI" sz="2400" dirty="0" smtClean="0"/>
              <a:t> out </a:t>
            </a:r>
            <a:r>
              <a:rPr lang="fi-FI" sz="2400" dirty="0" err="1" smtClean="0"/>
              <a:t>national</a:t>
            </a:r>
            <a:r>
              <a:rPr lang="fi-FI" sz="2400" dirty="0" smtClean="0"/>
              <a:t> </a:t>
            </a:r>
            <a:r>
              <a:rPr lang="fi-FI" sz="2400" dirty="0" err="1" smtClean="0"/>
              <a:t>goals</a:t>
            </a:r>
            <a:r>
              <a:rPr lang="fi-FI" sz="2400" dirty="0" smtClean="0"/>
              <a:t> for </a:t>
            </a:r>
            <a:r>
              <a:rPr lang="fi-FI" sz="2400" dirty="0" err="1" smtClean="0"/>
              <a:t>guidance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2529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32785" y="1402866"/>
            <a:ext cx="7523591" cy="4524001"/>
          </a:xfrm>
        </p:spPr>
        <p:txBody>
          <a:bodyPr>
            <a:noAutofit/>
          </a:bodyPr>
          <a:lstStyle/>
          <a:p>
            <a:r>
              <a:rPr lang="fi-FI" sz="1600" b="0" dirty="0" err="1" smtClean="0"/>
              <a:t>Who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are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our</a:t>
            </a:r>
            <a:r>
              <a:rPr lang="fi-FI" sz="1600" b="0" dirty="0" smtClean="0"/>
              <a:t> </a:t>
            </a:r>
            <a:r>
              <a:rPr lang="fi-FI" sz="1600" dirty="0" err="1" smtClean="0"/>
              <a:t>key</a:t>
            </a:r>
            <a:r>
              <a:rPr lang="fi-FI" sz="1600" dirty="0" smtClean="0"/>
              <a:t> </a:t>
            </a:r>
            <a:r>
              <a:rPr lang="fi-FI" sz="1600" dirty="0" err="1" smtClean="0"/>
              <a:t>customers</a:t>
            </a:r>
            <a:r>
              <a:rPr lang="fi-FI" sz="1600" dirty="0" smtClean="0"/>
              <a:t>, </a:t>
            </a:r>
            <a:r>
              <a:rPr lang="fi-FI" sz="1600" dirty="0" err="1" smtClean="0"/>
              <a:t>what</a:t>
            </a:r>
            <a:r>
              <a:rPr lang="fi-FI" sz="1600" dirty="0" smtClean="0"/>
              <a:t> </a:t>
            </a:r>
            <a:r>
              <a:rPr lang="fi-FI" sz="1600" dirty="0" err="1" smtClean="0"/>
              <a:t>are</a:t>
            </a:r>
            <a:r>
              <a:rPr lang="fi-FI" sz="1600" dirty="0" smtClean="0"/>
              <a:t> </a:t>
            </a:r>
            <a:r>
              <a:rPr lang="fi-FI" sz="1600" dirty="0" err="1" smtClean="0"/>
              <a:t>their</a:t>
            </a:r>
            <a:r>
              <a:rPr lang="fi-FI" sz="1600" dirty="0" smtClean="0"/>
              <a:t> </a:t>
            </a:r>
            <a:r>
              <a:rPr lang="fi-FI" sz="1600" dirty="0" err="1" smtClean="0"/>
              <a:t>needs</a:t>
            </a:r>
            <a:r>
              <a:rPr lang="fi-FI" sz="1600" b="0" dirty="0" smtClean="0"/>
              <a:t>, and </a:t>
            </a:r>
            <a:r>
              <a:rPr lang="fi-FI" sz="1600" b="0" dirty="0" err="1" smtClean="0"/>
              <a:t>how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could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guidance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be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developed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based</a:t>
            </a:r>
            <a:r>
              <a:rPr lang="fi-FI" sz="1600" b="0" dirty="0" smtClean="0"/>
              <a:t> on </a:t>
            </a:r>
            <a:r>
              <a:rPr lang="fi-FI" sz="1600" b="0" dirty="0" err="1" smtClean="0"/>
              <a:t>these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needs</a:t>
            </a:r>
            <a:r>
              <a:rPr lang="fi-FI" sz="1600" b="0" dirty="0" smtClean="0"/>
              <a:t>?</a:t>
            </a:r>
          </a:p>
          <a:p>
            <a:r>
              <a:rPr lang="fi-FI" sz="1600" b="0" dirty="0" smtClean="0"/>
              <a:t>How </a:t>
            </a:r>
            <a:r>
              <a:rPr lang="fi-FI" sz="1600" b="0" dirty="0" err="1" smtClean="0"/>
              <a:t>could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we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support</a:t>
            </a:r>
            <a:r>
              <a:rPr lang="fi-FI" sz="1600" b="0" dirty="0" smtClean="0"/>
              <a:t> </a:t>
            </a:r>
            <a:r>
              <a:rPr lang="fi-FI" sz="1600" dirty="0" err="1" smtClean="0"/>
              <a:t>individuals</a:t>
            </a:r>
            <a:r>
              <a:rPr lang="fi-FI" sz="1600" dirty="0" smtClean="0"/>
              <a:t>’ </a:t>
            </a:r>
            <a:r>
              <a:rPr lang="fi-FI" sz="1600" dirty="0" err="1" smtClean="0"/>
              <a:t>career</a:t>
            </a:r>
            <a:r>
              <a:rPr lang="fi-FI" sz="1600" dirty="0" smtClean="0"/>
              <a:t> management </a:t>
            </a:r>
            <a:r>
              <a:rPr lang="fi-FI" sz="1600" dirty="0" err="1" smtClean="0"/>
              <a:t>skills</a:t>
            </a:r>
            <a:r>
              <a:rPr lang="fi-FI" sz="1600" dirty="0" smtClean="0"/>
              <a:t> </a:t>
            </a:r>
            <a:r>
              <a:rPr lang="fi-FI" sz="1600" b="0" dirty="0" err="1" smtClean="0"/>
              <a:t>better</a:t>
            </a:r>
            <a:r>
              <a:rPr lang="fi-FI" sz="1600" b="0" dirty="0" smtClean="0"/>
              <a:t>? How </a:t>
            </a:r>
            <a:r>
              <a:rPr lang="fi-FI" sz="1600" b="0" dirty="0" err="1" smtClean="0"/>
              <a:t>could</a:t>
            </a:r>
            <a:r>
              <a:rPr lang="fi-FI" sz="1600" b="0" dirty="0" smtClean="0"/>
              <a:t> </a:t>
            </a:r>
            <a:r>
              <a:rPr lang="fi-FI" sz="1600" dirty="0" err="1" smtClean="0"/>
              <a:t>career</a:t>
            </a:r>
            <a:r>
              <a:rPr lang="fi-FI" sz="1600" dirty="0" smtClean="0"/>
              <a:t> </a:t>
            </a:r>
            <a:r>
              <a:rPr lang="fi-FI" sz="1600" dirty="0" err="1" smtClean="0"/>
              <a:t>planning</a:t>
            </a:r>
            <a:r>
              <a:rPr lang="fi-FI" sz="1600" dirty="0" smtClean="0"/>
              <a:t> at </a:t>
            </a:r>
            <a:r>
              <a:rPr lang="fi-FI" sz="1600" dirty="0" err="1" smtClean="0"/>
              <a:t>workplaces</a:t>
            </a:r>
            <a:r>
              <a:rPr lang="fi-FI" sz="1600" dirty="0" smtClean="0"/>
              <a:t> </a:t>
            </a:r>
            <a:r>
              <a:rPr lang="fi-FI" sz="1600" b="0" dirty="0" err="1" smtClean="0"/>
              <a:t>be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enforced</a:t>
            </a:r>
            <a:r>
              <a:rPr lang="fi-FI" sz="1600" b="0" dirty="0" smtClean="0"/>
              <a:t>?</a:t>
            </a:r>
          </a:p>
          <a:p>
            <a:r>
              <a:rPr lang="fi-FI" sz="1600" b="0" dirty="0" err="1" smtClean="0"/>
              <a:t>What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kind</a:t>
            </a:r>
            <a:r>
              <a:rPr lang="fi-FI" sz="1600" b="0" dirty="0" smtClean="0"/>
              <a:t> of </a:t>
            </a:r>
            <a:r>
              <a:rPr lang="fi-FI" sz="1600" dirty="0" err="1" smtClean="0"/>
              <a:t>digitals</a:t>
            </a:r>
            <a:r>
              <a:rPr lang="fi-FI" sz="1600" dirty="0" smtClean="0"/>
              <a:t> </a:t>
            </a:r>
            <a:r>
              <a:rPr lang="fi-FI" sz="1600" dirty="0" err="1" smtClean="0"/>
              <a:t>toos</a:t>
            </a:r>
            <a:r>
              <a:rPr lang="fi-FI" sz="1600" dirty="0" smtClean="0"/>
              <a:t> and </a:t>
            </a:r>
            <a:r>
              <a:rPr lang="fi-FI" sz="1600" dirty="0" err="1" smtClean="0"/>
              <a:t>systems</a:t>
            </a:r>
            <a:r>
              <a:rPr lang="fi-FI" sz="1600" dirty="0" smtClean="0"/>
              <a:t> </a:t>
            </a:r>
            <a:r>
              <a:rPr lang="fi-FI" sz="1600" b="0" dirty="0" err="1" smtClean="0"/>
              <a:t>support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our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guidance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work</a:t>
            </a:r>
            <a:r>
              <a:rPr lang="fi-FI" sz="1600" b="0" dirty="0" smtClean="0"/>
              <a:t> and </a:t>
            </a:r>
            <a:r>
              <a:rPr lang="fi-FI" sz="1600" b="0" dirty="0" err="1" smtClean="0"/>
              <a:t>how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could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their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use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be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supported</a:t>
            </a:r>
            <a:r>
              <a:rPr lang="fi-FI" sz="1600" b="0" dirty="0" smtClean="0"/>
              <a:t> and </a:t>
            </a:r>
            <a:r>
              <a:rPr lang="fi-FI" sz="1600" b="0" dirty="0" err="1" smtClean="0"/>
              <a:t>promoted</a:t>
            </a:r>
            <a:r>
              <a:rPr lang="fi-FI" sz="1600" b="0" dirty="0" smtClean="0"/>
              <a:t>?</a:t>
            </a:r>
          </a:p>
          <a:p>
            <a:r>
              <a:rPr lang="fi-FI" sz="1600" b="0" dirty="0" smtClean="0"/>
              <a:t>How </a:t>
            </a:r>
            <a:r>
              <a:rPr lang="fi-FI" sz="1600" b="0" dirty="0" err="1" smtClean="0"/>
              <a:t>could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we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ensure</a:t>
            </a:r>
            <a:r>
              <a:rPr lang="fi-FI" sz="1600" b="0" dirty="0" smtClean="0"/>
              <a:t> </a:t>
            </a:r>
            <a:r>
              <a:rPr lang="fi-FI" sz="1600" dirty="0" err="1" smtClean="0"/>
              <a:t>guidance</a:t>
            </a:r>
            <a:r>
              <a:rPr lang="fi-FI" sz="1600" dirty="0" smtClean="0"/>
              <a:t> </a:t>
            </a:r>
            <a:r>
              <a:rPr lang="fi-FI" sz="1600" dirty="0" err="1" smtClean="0"/>
              <a:t>professionals</a:t>
            </a:r>
            <a:r>
              <a:rPr lang="fi-FI" sz="1600" dirty="0" smtClean="0"/>
              <a:t>’ </a:t>
            </a:r>
            <a:r>
              <a:rPr lang="fi-FI" sz="1600" dirty="0" err="1" smtClean="0"/>
              <a:t>skills</a:t>
            </a:r>
            <a:r>
              <a:rPr lang="fi-FI" sz="1600" dirty="0" smtClean="0"/>
              <a:t> </a:t>
            </a:r>
            <a:r>
              <a:rPr lang="fi-FI" sz="1600" b="0" dirty="0" err="1" smtClean="0"/>
              <a:t>recognition</a:t>
            </a:r>
            <a:r>
              <a:rPr lang="fi-FI" sz="1600" b="0" dirty="0" smtClean="0"/>
              <a:t> and </a:t>
            </a:r>
            <a:r>
              <a:rPr lang="fi-FI" sz="1600" b="0" dirty="0" err="1" smtClean="0"/>
              <a:t>re</a:t>
            </a:r>
            <a:r>
              <a:rPr lang="fi-FI" sz="1600" b="0" dirty="0" smtClean="0"/>
              <a:t>- and </a:t>
            </a:r>
            <a:r>
              <a:rPr lang="fi-FI" sz="1600" b="0" dirty="0" err="1" smtClean="0"/>
              <a:t>upskilling</a:t>
            </a:r>
            <a:r>
              <a:rPr lang="fi-FI" sz="1600" b="0" dirty="0" smtClean="0"/>
              <a:t>?</a:t>
            </a:r>
          </a:p>
          <a:p>
            <a:r>
              <a:rPr lang="fi-FI" sz="1600" b="0" dirty="0" smtClean="0"/>
              <a:t>How </a:t>
            </a:r>
            <a:r>
              <a:rPr lang="fi-FI" sz="1600" b="0" dirty="0" err="1" smtClean="0"/>
              <a:t>can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we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ensure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that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guidance</a:t>
            </a:r>
            <a:r>
              <a:rPr lang="fi-FI" sz="1600" b="0" dirty="0" smtClean="0"/>
              <a:t> is </a:t>
            </a:r>
            <a:r>
              <a:rPr lang="fi-FI" sz="1600" dirty="0" err="1" smtClean="0"/>
              <a:t>responsible</a:t>
            </a:r>
            <a:r>
              <a:rPr lang="fi-FI" sz="1600" dirty="0" smtClean="0"/>
              <a:t>, </a:t>
            </a:r>
            <a:r>
              <a:rPr lang="fi-FI" sz="1600" dirty="0" err="1" smtClean="0"/>
              <a:t>ethical</a:t>
            </a:r>
            <a:r>
              <a:rPr lang="fi-FI" sz="1600" dirty="0" smtClean="0"/>
              <a:t> </a:t>
            </a:r>
            <a:r>
              <a:rPr lang="fi-FI" sz="1600" b="0" dirty="0" smtClean="0"/>
              <a:t>and </a:t>
            </a:r>
            <a:r>
              <a:rPr lang="fi-FI" sz="1600" b="0" dirty="0" err="1" smtClean="0"/>
              <a:t>takes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special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needs</a:t>
            </a:r>
            <a:r>
              <a:rPr lang="fi-FI" sz="1600" b="0" dirty="0" smtClean="0"/>
              <a:t> into </a:t>
            </a:r>
            <a:r>
              <a:rPr lang="fi-FI" sz="1600" b="0" dirty="0" err="1" smtClean="0"/>
              <a:t>consideration</a:t>
            </a:r>
            <a:r>
              <a:rPr lang="fi-FI" sz="1600" b="0" dirty="0" smtClean="0"/>
              <a:t>?</a:t>
            </a:r>
          </a:p>
          <a:p>
            <a:r>
              <a:rPr lang="fi-FI" sz="1600" b="0" dirty="0" smtClean="0"/>
              <a:t>How </a:t>
            </a:r>
            <a:r>
              <a:rPr lang="fi-FI" sz="1600" b="0" dirty="0" err="1" smtClean="0"/>
              <a:t>can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we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include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the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following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themes</a:t>
            </a:r>
            <a:r>
              <a:rPr lang="fi-FI" sz="1600" b="0" dirty="0" smtClean="0"/>
              <a:t> in </a:t>
            </a:r>
            <a:r>
              <a:rPr lang="fi-FI" sz="1600" b="0" dirty="0" err="1" smtClean="0"/>
              <a:t>the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guidance</a:t>
            </a:r>
            <a:r>
              <a:rPr lang="fi-FI" sz="1600" b="0" dirty="0" smtClean="0"/>
              <a:t>: </a:t>
            </a:r>
            <a:r>
              <a:rPr lang="fi-FI" sz="1600" dirty="0" err="1" smtClean="0"/>
              <a:t>gender</a:t>
            </a:r>
            <a:r>
              <a:rPr lang="fi-FI" sz="1600" dirty="0" smtClean="0"/>
              <a:t> </a:t>
            </a:r>
            <a:r>
              <a:rPr lang="fi-FI" sz="1600" dirty="0" err="1" smtClean="0"/>
              <a:t>segregation</a:t>
            </a:r>
            <a:r>
              <a:rPr lang="fi-FI" sz="1600" dirty="0" smtClean="0"/>
              <a:t> of </a:t>
            </a:r>
            <a:r>
              <a:rPr lang="fi-FI" sz="1600" dirty="0" err="1" smtClean="0"/>
              <a:t>professions</a:t>
            </a:r>
            <a:r>
              <a:rPr lang="fi-FI" sz="1600" dirty="0" smtClean="0"/>
              <a:t>, </a:t>
            </a:r>
            <a:r>
              <a:rPr lang="fi-FI" sz="1600" dirty="0" err="1" smtClean="0"/>
              <a:t>stereotypes</a:t>
            </a:r>
            <a:r>
              <a:rPr lang="fi-FI" sz="1600" dirty="0" smtClean="0"/>
              <a:t>, </a:t>
            </a:r>
            <a:r>
              <a:rPr lang="fi-FI" sz="1600" dirty="0" err="1" smtClean="0"/>
              <a:t>internationalization</a:t>
            </a:r>
            <a:r>
              <a:rPr lang="fi-FI" sz="1600" dirty="0" smtClean="0"/>
              <a:t> and </a:t>
            </a:r>
            <a:r>
              <a:rPr lang="fi-FI" sz="1600" dirty="0" err="1" smtClean="0"/>
              <a:t>multiculturalism</a:t>
            </a:r>
            <a:r>
              <a:rPr lang="fi-FI" sz="1600" dirty="0" smtClean="0"/>
              <a:t> and </a:t>
            </a:r>
            <a:r>
              <a:rPr lang="fi-FI" sz="1600" dirty="0" err="1" smtClean="0"/>
              <a:t>sustainability</a:t>
            </a:r>
            <a:r>
              <a:rPr lang="fi-FI" sz="1600" dirty="0" smtClean="0"/>
              <a:t>/</a:t>
            </a:r>
            <a:r>
              <a:rPr lang="fi-FI" sz="1600" dirty="0" err="1" smtClean="0"/>
              <a:t>fair</a:t>
            </a:r>
            <a:r>
              <a:rPr lang="fi-FI" sz="1600" dirty="0" smtClean="0"/>
              <a:t> </a:t>
            </a:r>
            <a:r>
              <a:rPr lang="fi-FI" sz="1600" dirty="0" err="1" smtClean="0"/>
              <a:t>transition</a:t>
            </a:r>
            <a:r>
              <a:rPr lang="fi-FI" sz="1600" b="0" dirty="0" smtClean="0"/>
              <a:t>?</a:t>
            </a:r>
          </a:p>
          <a:p>
            <a:r>
              <a:rPr lang="fi-FI" sz="1600" b="0" dirty="0" smtClean="0"/>
              <a:t>How </a:t>
            </a:r>
            <a:r>
              <a:rPr lang="fi-FI" sz="1600" b="0" dirty="0" err="1" smtClean="0"/>
              <a:t>could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co-operation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between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colleagues</a:t>
            </a:r>
            <a:r>
              <a:rPr lang="fi-FI" sz="1600" b="0" dirty="0" smtClean="0"/>
              <a:t>, </a:t>
            </a:r>
            <a:r>
              <a:rPr lang="fi-FI" sz="1600" b="0" dirty="0" err="1" smtClean="0"/>
              <a:t>organisations</a:t>
            </a:r>
            <a:r>
              <a:rPr lang="fi-FI" sz="1600" b="0" dirty="0" smtClean="0"/>
              <a:t> and </a:t>
            </a:r>
            <a:r>
              <a:rPr lang="fi-FI" sz="1600" b="0" dirty="0" err="1" smtClean="0"/>
              <a:t>regional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stakeholders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be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developed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further</a:t>
            </a:r>
            <a:r>
              <a:rPr lang="fi-FI" sz="1600" b="0" dirty="0" smtClean="0"/>
              <a:t>? How is </a:t>
            </a:r>
            <a:r>
              <a:rPr lang="fi-FI" sz="1600" dirty="0" err="1" smtClean="0"/>
              <a:t>multisectoral</a:t>
            </a:r>
            <a:r>
              <a:rPr lang="fi-FI" sz="1600" dirty="0" smtClean="0"/>
              <a:t> and </a:t>
            </a:r>
            <a:r>
              <a:rPr lang="fi-FI" sz="1600" dirty="0" err="1" smtClean="0"/>
              <a:t>multiprofessional</a:t>
            </a:r>
            <a:r>
              <a:rPr lang="fi-FI" sz="1600" dirty="0" smtClean="0"/>
              <a:t> </a:t>
            </a:r>
            <a:r>
              <a:rPr lang="fi-FI" sz="1600" dirty="0" err="1" smtClean="0"/>
              <a:t>work</a:t>
            </a:r>
            <a:r>
              <a:rPr lang="fi-FI" sz="1600" dirty="0" smtClean="0"/>
              <a:t> </a:t>
            </a:r>
            <a:r>
              <a:rPr lang="fi-FI" sz="1600" b="0" dirty="0" err="1" smtClean="0"/>
              <a:t>supported</a:t>
            </a:r>
            <a:r>
              <a:rPr lang="fi-FI" sz="1600" b="0" dirty="0" smtClean="0"/>
              <a:t>?</a:t>
            </a:r>
          </a:p>
          <a:p>
            <a:r>
              <a:rPr lang="fi-FI" sz="1600" b="0" dirty="0" smtClean="0"/>
              <a:t>How is </a:t>
            </a:r>
            <a:r>
              <a:rPr lang="fi-FI" sz="1600" b="0" dirty="0" err="1" smtClean="0"/>
              <a:t>the</a:t>
            </a:r>
            <a:r>
              <a:rPr lang="fi-FI" sz="1600" b="0" dirty="0" smtClean="0"/>
              <a:t> </a:t>
            </a:r>
            <a:r>
              <a:rPr lang="fi-FI" sz="1600" dirty="0" err="1" smtClean="0"/>
              <a:t>quality</a:t>
            </a:r>
            <a:r>
              <a:rPr lang="fi-FI" sz="1600" dirty="0" smtClean="0"/>
              <a:t>, </a:t>
            </a:r>
            <a:r>
              <a:rPr lang="fi-FI" sz="1600" dirty="0" err="1" smtClean="0"/>
              <a:t>availability</a:t>
            </a:r>
            <a:r>
              <a:rPr lang="fi-FI" sz="1600" dirty="0" smtClean="0"/>
              <a:t>, </a:t>
            </a:r>
            <a:r>
              <a:rPr lang="fi-FI" sz="1600" dirty="0" err="1" smtClean="0"/>
              <a:t>results</a:t>
            </a:r>
            <a:r>
              <a:rPr lang="fi-FI" sz="1600" dirty="0" smtClean="0"/>
              <a:t> and </a:t>
            </a:r>
            <a:r>
              <a:rPr lang="fi-FI" sz="1600" dirty="0" err="1" smtClean="0"/>
              <a:t>impacts</a:t>
            </a:r>
            <a:r>
              <a:rPr lang="fi-FI" sz="1600" dirty="0" smtClean="0"/>
              <a:t> of </a:t>
            </a:r>
            <a:r>
              <a:rPr lang="fi-FI" sz="1600" dirty="0" err="1" smtClean="0"/>
              <a:t>guidance</a:t>
            </a:r>
            <a:r>
              <a:rPr lang="fi-FI" sz="1600" dirty="0" smtClean="0"/>
              <a:t> </a:t>
            </a:r>
            <a:r>
              <a:rPr lang="fi-FI" sz="1600" dirty="0" err="1" smtClean="0"/>
              <a:t>measured</a:t>
            </a:r>
            <a:r>
              <a:rPr lang="fi-FI" sz="1600" dirty="0" smtClean="0"/>
              <a:t> and </a:t>
            </a:r>
            <a:r>
              <a:rPr lang="fi-FI" sz="1600" dirty="0" err="1" smtClean="0"/>
              <a:t>monitored</a:t>
            </a:r>
            <a:r>
              <a:rPr lang="fi-FI" sz="1600" b="0" dirty="0" smtClean="0"/>
              <a:t>, and </a:t>
            </a:r>
            <a:r>
              <a:rPr lang="fi-FI" sz="1600" b="0" dirty="0" err="1" smtClean="0"/>
              <a:t>how</a:t>
            </a:r>
            <a:r>
              <a:rPr lang="fi-FI" sz="1600" b="0" dirty="0" smtClean="0"/>
              <a:t> is </a:t>
            </a:r>
            <a:r>
              <a:rPr lang="fi-FI" sz="1600" b="0" dirty="0" err="1" smtClean="0"/>
              <a:t>guidance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being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developed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based</a:t>
            </a:r>
            <a:r>
              <a:rPr lang="fi-FI" sz="1600" b="0" dirty="0" smtClean="0"/>
              <a:t> on </a:t>
            </a:r>
            <a:r>
              <a:rPr lang="fi-FI" sz="1600" b="0" dirty="0" err="1" smtClean="0"/>
              <a:t>this</a:t>
            </a:r>
            <a:r>
              <a:rPr lang="fi-FI" sz="1600" b="0" dirty="0" smtClean="0"/>
              <a:t> </a:t>
            </a:r>
            <a:r>
              <a:rPr lang="fi-FI" sz="1600" b="0" dirty="0" err="1" smtClean="0"/>
              <a:t>information</a:t>
            </a:r>
            <a:r>
              <a:rPr lang="fi-FI" sz="1600" b="0" dirty="0" smtClean="0"/>
              <a:t>? </a:t>
            </a:r>
            <a:endParaRPr lang="fi-FI" sz="1600" b="0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1DD0D-7089-48C5-B116-A19F892CF1D9}" type="slidenum">
              <a:rPr lang="fi-FI" smtClean="0"/>
              <a:pPr/>
              <a:t>19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2786" y="313789"/>
            <a:ext cx="7523591" cy="1089078"/>
          </a:xfrm>
        </p:spPr>
        <p:txBody>
          <a:bodyPr/>
          <a:lstStyle/>
          <a:p>
            <a:r>
              <a:rPr lang="fi-FI" dirty="0" smtClean="0"/>
              <a:t>Update of </a:t>
            </a:r>
            <a:r>
              <a:rPr lang="fi-FI" dirty="0" err="1" smtClean="0"/>
              <a:t>the</a:t>
            </a:r>
            <a:r>
              <a:rPr lang="fi-FI" dirty="0" smtClean="0"/>
              <a:t> National Lifelong </a:t>
            </a:r>
            <a:r>
              <a:rPr lang="fi-FI" dirty="0" err="1" smtClean="0"/>
              <a:t>Guidance</a:t>
            </a:r>
            <a:r>
              <a:rPr lang="fi-FI" dirty="0" smtClean="0"/>
              <a:t> </a:t>
            </a:r>
            <a:r>
              <a:rPr lang="fi-FI" dirty="0" err="1" smtClean="0"/>
              <a:t>Strategy</a:t>
            </a:r>
            <a:r>
              <a:rPr lang="fi-FI" dirty="0" smtClean="0"/>
              <a:t> 2023: </a:t>
            </a:r>
            <a:r>
              <a:rPr lang="fi-FI" dirty="0" err="1" smtClean="0"/>
              <a:t>discussion</a:t>
            </a:r>
            <a:r>
              <a:rPr lang="fi-FI" dirty="0" smtClean="0"/>
              <a:t> </a:t>
            </a:r>
            <a:r>
              <a:rPr lang="fi-FI" dirty="0" err="1" smtClean="0"/>
              <a:t>provoking</a:t>
            </a:r>
            <a:r>
              <a:rPr lang="fi-FI" dirty="0" smtClean="0"/>
              <a:t> </a:t>
            </a:r>
            <a:r>
              <a:rPr lang="fi-FI" dirty="0" err="1" smtClean="0"/>
              <a:t>questions</a:t>
            </a:r>
            <a:r>
              <a:rPr lang="fi-FI" dirty="0" smtClean="0"/>
              <a:t> for </a:t>
            </a:r>
            <a:r>
              <a:rPr lang="fi-FI" dirty="0" err="1" smtClean="0"/>
              <a:t>stakeholders</a:t>
            </a:r>
            <a:r>
              <a:rPr lang="fi-FI" dirty="0" smtClean="0"/>
              <a:t> on </a:t>
            </a:r>
            <a:r>
              <a:rPr lang="fi-FI" dirty="0" err="1" smtClean="0"/>
              <a:t>all</a:t>
            </a:r>
            <a:r>
              <a:rPr lang="fi-FI" dirty="0" smtClean="0"/>
              <a:t> </a:t>
            </a:r>
            <a:r>
              <a:rPr lang="fi-FI" dirty="0" err="1" smtClean="0"/>
              <a:t>levels</a:t>
            </a:r>
            <a:r>
              <a:rPr lang="fi-FI" dirty="0" smtClean="0"/>
              <a:t> 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504BABE-377C-4042-9CE4-D8BB0ACFBA08}" type="datetime1">
              <a:rPr lang="fi-FI" smtClean="0"/>
              <a:pPr/>
              <a:t>21.5.2024</a:t>
            </a:fld>
            <a:endParaRPr lang="fi-FI" dirty="0"/>
          </a:p>
        </p:txBody>
      </p:sp>
      <p:sp>
        <p:nvSpPr>
          <p:cNvPr id="8" name="AutoShape 2" descr="https://euc-powerpoint.officeapps.live.com/pods/GetClipboardImage.ashx?Id=cfb1b6b0-36e4-4a27-923b-a0f321803f5a&amp;DC=GEU10&amp;pkey=be44e7de-86e0-45ab-9511-cbe3ea922f40&amp;wdwaccluster=GEU10"/>
          <p:cNvSpPr>
            <a:spLocks noChangeAspect="1" noChangeArrowheads="1"/>
          </p:cNvSpPr>
          <p:nvPr/>
        </p:nvSpPr>
        <p:spPr bwMode="auto">
          <a:xfrm>
            <a:off x="21272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315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Suomi </a:t>
            </a:r>
            <a:r>
              <a:rPr lang="en-US" dirty="0" smtClean="0"/>
              <a:t>Finland </a:t>
            </a:r>
            <a:r>
              <a:rPr lang="en-US" dirty="0"/>
              <a:t/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525867"/>
            <a:ext cx="6963641" cy="491187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1917 </a:t>
            </a:r>
            <a:r>
              <a:rPr lang="en-US" sz="2000" dirty="0"/>
              <a:t>Finland’s independence </a:t>
            </a:r>
            <a:endParaRPr lang="en-US" sz="2000" dirty="0" smtClean="0"/>
          </a:p>
          <a:p>
            <a:r>
              <a:rPr lang="en-US" sz="2000" b="0" dirty="0" smtClean="0"/>
              <a:t>1948 </a:t>
            </a:r>
            <a:r>
              <a:rPr lang="en-US" sz="2000" b="0" dirty="0"/>
              <a:t>Member of the World Bank </a:t>
            </a:r>
            <a:endParaRPr lang="en-US" sz="2000" b="0" dirty="0" smtClean="0"/>
          </a:p>
          <a:p>
            <a:r>
              <a:rPr lang="en-US" sz="2000" b="0" dirty="0" smtClean="0"/>
              <a:t>1948 </a:t>
            </a:r>
            <a:r>
              <a:rPr lang="en-US" sz="2000" b="0" dirty="0"/>
              <a:t>Member of the IMF </a:t>
            </a:r>
            <a:endParaRPr lang="en-US" sz="2000" b="0" dirty="0" smtClean="0"/>
          </a:p>
          <a:p>
            <a:r>
              <a:rPr lang="en-US" sz="2000" b="0" dirty="0" smtClean="0"/>
              <a:t>1955 </a:t>
            </a:r>
            <a:r>
              <a:rPr lang="en-US" sz="2000" b="0" dirty="0"/>
              <a:t>Member of the UN </a:t>
            </a:r>
            <a:endParaRPr lang="en-US" sz="2000" b="0" dirty="0" smtClean="0"/>
          </a:p>
          <a:p>
            <a:r>
              <a:rPr lang="en-US" sz="2000" b="0" dirty="0" smtClean="0"/>
              <a:t>1955 </a:t>
            </a:r>
            <a:r>
              <a:rPr lang="en-US" sz="2000" b="0" dirty="0"/>
              <a:t>Member of the Nordic Council </a:t>
            </a:r>
            <a:endParaRPr lang="en-US" sz="2000" b="0" dirty="0" smtClean="0"/>
          </a:p>
          <a:p>
            <a:r>
              <a:rPr lang="en-US" sz="2000" b="0" dirty="0" smtClean="0"/>
              <a:t>1961 </a:t>
            </a:r>
            <a:r>
              <a:rPr lang="en-US" sz="2000" b="0" dirty="0"/>
              <a:t>Associate member of the </a:t>
            </a:r>
            <a:r>
              <a:rPr lang="en-US" sz="2000" b="0" dirty="0" smtClean="0"/>
              <a:t>EFTA</a:t>
            </a:r>
          </a:p>
          <a:p>
            <a:r>
              <a:rPr lang="en-US" sz="2000" b="0" dirty="0" smtClean="0"/>
              <a:t>1969 </a:t>
            </a:r>
            <a:r>
              <a:rPr lang="en-US" sz="2000" b="0" dirty="0"/>
              <a:t>Member of the OECD </a:t>
            </a:r>
            <a:endParaRPr lang="en-US" sz="2000" b="0" dirty="0" smtClean="0"/>
          </a:p>
          <a:p>
            <a:r>
              <a:rPr lang="en-US" sz="2000" b="0" dirty="0" smtClean="0"/>
              <a:t>1986 </a:t>
            </a:r>
            <a:r>
              <a:rPr lang="en-US" sz="2000" b="0" dirty="0"/>
              <a:t>Full EFTA membership </a:t>
            </a:r>
            <a:endParaRPr lang="en-US" sz="2000" b="0" dirty="0" smtClean="0"/>
          </a:p>
          <a:p>
            <a:r>
              <a:rPr lang="en-US" sz="2000" b="0" dirty="0" smtClean="0"/>
              <a:t>1989 </a:t>
            </a:r>
            <a:r>
              <a:rPr lang="en-US" sz="2000" b="0" dirty="0"/>
              <a:t>Member of the Council of Europe </a:t>
            </a:r>
            <a:endParaRPr lang="en-US" sz="2000" b="0" dirty="0" smtClean="0"/>
          </a:p>
          <a:p>
            <a:r>
              <a:rPr lang="en-US" sz="2000" dirty="0" smtClean="0"/>
              <a:t>1995 </a:t>
            </a:r>
            <a:r>
              <a:rPr lang="en-US" sz="2000" dirty="0"/>
              <a:t>Member of the European Union </a:t>
            </a:r>
            <a:endParaRPr lang="en-US" sz="2000" dirty="0" smtClean="0"/>
          </a:p>
          <a:p>
            <a:r>
              <a:rPr lang="en-US" sz="2000" b="0" dirty="0" smtClean="0"/>
              <a:t>2002 </a:t>
            </a:r>
            <a:r>
              <a:rPr lang="en-US" sz="2000" b="0" dirty="0"/>
              <a:t>Introduction of the euro </a:t>
            </a:r>
            <a:endParaRPr lang="en-US" sz="2000" b="0" dirty="0" smtClean="0"/>
          </a:p>
          <a:p>
            <a:r>
              <a:rPr lang="en-US" sz="2000" dirty="0" smtClean="0"/>
              <a:t>2023 </a:t>
            </a:r>
            <a:r>
              <a:rPr lang="en-US" sz="2000" dirty="0"/>
              <a:t>Full NATO membership</a:t>
            </a:r>
            <a:endParaRPr lang="fi-FI" sz="20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Economic Affairs and Employment • www.tem.fi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5527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5196" y="1074169"/>
            <a:ext cx="8330638" cy="732827"/>
          </a:xfrm>
        </p:spPr>
        <p:txBody>
          <a:bodyPr>
            <a:noAutofit/>
          </a:bodyPr>
          <a:lstStyle/>
          <a:p>
            <a:r>
              <a:rPr lang="en-US" sz="1200" dirty="0"/>
              <a:t>Sustainable Growth </a:t>
            </a:r>
            <a:r>
              <a:rPr lang="en-US" sz="1200" dirty="0" err="1"/>
              <a:t>Programme</a:t>
            </a:r>
            <a:r>
              <a:rPr lang="en-US" sz="1200" dirty="0"/>
              <a:t> for Finland: </a:t>
            </a:r>
            <a:r>
              <a:rPr lang="en-US" sz="1200" dirty="0">
                <a:hlinkClick r:id="rId2"/>
              </a:rPr>
              <a:t>https://julkaisut.valtioneuvosto.fi/handle/10024/163363</a:t>
            </a:r>
            <a:r>
              <a:rPr lang="en-US" sz="1200" dirty="0"/>
              <a:t> (</a:t>
            </a:r>
            <a:r>
              <a:rPr lang="en-US" sz="1200" dirty="0" err="1"/>
              <a:t>eng</a:t>
            </a:r>
            <a:r>
              <a:rPr lang="en-US" sz="1200" dirty="0"/>
              <a:t>) </a:t>
            </a:r>
            <a:r>
              <a:rPr lang="fi-FI" sz="1200" dirty="0"/>
              <a:t/>
            </a:r>
            <a:br>
              <a:rPr lang="fi-FI" sz="1200" dirty="0"/>
            </a:br>
            <a:r>
              <a:rPr lang="fi-FI" sz="1200" dirty="0" err="1"/>
              <a:t>Pillar</a:t>
            </a:r>
            <a:r>
              <a:rPr lang="fi-FI" sz="1200" dirty="0"/>
              <a:t> 3: </a:t>
            </a:r>
            <a:r>
              <a:rPr lang="fi-FI" sz="1200" dirty="0" err="1"/>
              <a:t>Raising</a:t>
            </a:r>
            <a:r>
              <a:rPr lang="fi-FI" sz="1200" dirty="0"/>
              <a:t> </a:t>
            </a:r>
            <a:r>
              <a:rPr lang="fi-FI" sz="1200" dirty="0" err="1"/>
              <a:t>the</a:t>
            </a:r>
            <a:r>
              <a:rPr lang="fi-FI" sz="1200" dirty="0"/>
              <a:t> </a:t>
            </a:r>
            <a:r>
              <a:rPr lang="fi-FI" sz="1200" dirty="0" err="1"/>
              <a:t>employment</a:t>
            </a:r>
            <a:r>
              <a:rPr lang="fi-FI" sz="1200" dirty="0"/>
              <a:t> </a:t>
            </a:r>
            <a:r>
              <a:rPr lang="fi-FI" sz="1200" dirty="0" err="1"/>
              <a:t>rate</a:t>
            </a:r>
            <a:r>
              <a:rPr lang="fi-FI" sz="1200" dirty="0"/>
              <a:t> and </a:t>
            </a:r>
            <a:r>
              <a:rPr lang="fi-FI" sz="1200" dirty="0" err="1"/>
              <a:t>upskilling</a:t>
            </a:r>
            <a:r>
              <a:rPr lang="fi-FI" sz="1200" dirty="0"/>
              <a:t> to </a:t>
            </a:r>
            <a:r>
              <a:rPr lang="fi-FI" sz="1200" dirty="0" err="1"/>
              <a:t>accelerate</a:t>
            </a:r>
            <a:r>
              <a:rPr lang="fi-FI" sz="1200" dirty="0"/>
              <a:t> </a:t>
            </a:r>
            <a:r>
              <a:rPr lang="fi-FI" sz="1200" dirty="0" err="1"/>
              <a:t>sustainable</a:t>
            </a:r>
            <a:r>
              <a:rPr lang="fi-FI" sz="1200" dirty="0"/>
              <a:t> </a:t>
            </a:r>
            <a:r>
              <a:rPr lang="fi-FI" sz="1200" dirty="0" err="1"/>
              <a:t>growth</a:t>
            </a:r>
            <a:r>
              <a:rPr lang="fi-FI" sz="1200" dirty="0"/>
              <a:t> </a:t>
            </a:r>
            <a:r>
              <a:rPr lang="fi-FI" sz="1200" u="sng" dirty="0"/>
              <a:t/>
            </a:r>
            <a:br>
              <a:rPr lang="fi-FI" sz="1200" u="sng" dirty="0"/>
            </a:br>
            <a:r>
              <a:rPr lang="fi-FI" sz="1200" u="sng" dirty="0"/>
              <a:t/>
            </a:r>
            <a:br>
              <a:rPr lang="fi-FI" sz="1200" u="sng" dirty="0"/>
            </a:br>
            <a:r>
              <a:rPr lang="fi-FI" sz="1200" u="sng" dirty="0" err="1"/>
              <a:t>Upskilling</a:t>
            </a:r>
            <a:r>
              <a:rPr lang="fi-FI" sz="1200" u="sng" dirty="0"/>
              <a:t> and </a:t>
            </a:r>
            <a:r>
              <a:rPr lang="fi-FI" sz="1200" u="sng" dirty="0" err="1"/>
              <a:t>continuous</a:t>
            </a:r>
            <a:r>
              <a:rPr lang="fi-FI" sz="1200" u="sng" dirty="0"/>
              <a:t> </a:t>
            </a:r>
            <a:r>
              <a:rPr lang="fi-FI" sz="1200" u="sng" dirty="0" err="1"/>
              <a:t>learning</a:t>
            </a:r>
            <a:r>
              <a:rPr lang="fi-FI" sz="1200" u="sng" dirty="0"/>
              <a:t> </a:t>
            </a:r>
            <a:r>
              <a:rPr lang="fi-FI" sz="1200" u="sng" dirty="0" err="1"/>
              <a:t>reform</a:t>
            </a:r>
            <a:r>
              <a:rPr lang="fi-FI" sz="1200" u="sng" dirty="0"/>
              <a:t> </a:t>
            </a:r>
            <a:br>
              <a:rPr lang="fi-FI" sz="1200" u="sng" dirty="0"/>
            </a:br>
            <a:r>
              <a:rPr lang="fi-FI" sz="1200" dirty="0" err="1"/>
              <a:t>Reform</a:t>
            </a:r>
            <a:r>
              <a:rPr lang="fi-FI" sz="1200" dirty="0"/>
              <a:t> of </a:t>
            </a:r>
            <a:r>
              <a:rPr lang="fi-FI" sz="1200" dirty="0" err="1"/>
              <a:t>continuous</a:t>
            </a:r>
            <a:r>
              <a:rPr lang="fi-FI" sz="1200" dirty="0"/>
              <a:t> </a:t>
            </a:r>
            <a:r>
              <a:rPr lang="fi-FI" sz="1200" dirty="0" err="1"/>
              <a:t>learning</a:t>
            </a:r>
            <a:r>
              <a:rPr lang="fi-FI" sz="1200" dirty="0"/>
              <a:t> 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defRPr/>
            </a:pPr>
            <a:fld id="{D26839AD-8404-F14E-AD85-8BA1B1271A32}" type="datetime1">
              <a:rPr lang="fi-FI">
                <a:solidFill>
                  <a:srgbClr val="D5B37A"/>
                </a:solidFill>
                <a:latin typeface="Arial"/>
              </a:rPr>
              <a:pPr defTabSz="514350">
                <a:defRPr/>
              </a:pPr>
              <a:t>21.5.2024</a:t>
            </a:fld>
            <a:endParaRPr lang="fi-FI" dirty="0">
              <a:solidFill>
                <a:srgbClr val="D5B37A"/>
              </a:solidFill>
              <a:latin typeface="Arial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defRPr/>
            </a:pPr>
            <a:r>
              <a:rPr lang="fi-FI">
                <a:solidFill>
                  <a:srgbClr val="D5B37A"/>
                </a:solidFill>
                <a:latin typeface="Arial"/>
              </a:rPr>
              <a:t>Työ- ja elinkeinoministeriö </a:t>
            </a:r>
            <a:r>
              <a:rPr lang="bg-BG">
                <a:solidFill>
                  <a:srgbClr val="D5B37A"/>
                </a:solidFill>
                <a:latin typeface="Arial"/>
              </a:rPr>
              <a:t>•</a:t>
            </a:r>
            <a:r>
              <a:rPr lang="fi-FI">
                <a:solidFill>
                  <a:srgbClr val="D5B37A"/>
                </a:solidFill>
                <a:latin typeface="Arial"/>
              </a:rPr>
              <a:t> www.tem.fi</a:t>
            </a:r>
            <a:endParaRPr lang="fi-FI" dirty="0">
              <a:solidFill>
                <a:srgbClr val="D5B37A"/>
              </a:solidFill>
              <a:latin typeface="Arial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defRPr/>
            </a:pPr>
            <a:fld id="{3065C9E5-8AC3-DF4B-BA99-CB03B9370A98}" type="slidenum">
              <a:rPr lang="fi-FI">
                <a:solidFill>
                  <a:srgbClr val="D5B37A"/>
                </a:solidFill>
                <a:latin typeface="Arial"/>
              </a:rPr>
              <a:pPr defTabSz="514350">
                <a:defRPr/>
              </a:pPr>
              <a:t>20</a:t>
            </a:fld>
            <a:endParaRPr lang="fi-FI">
              <a:solidFill>
                <a:srgbClr val="D5B37A"/>
              </a:solidFill>
              <a:latin typeface="Arial"/>
            </a:endParaRPr>
          </a:p>
        </p:txBody>
      </p:sp>
      <p:sp>
        <p:nvSpPr>
          <p:cNvPr id="7" name="Pyöristetty suorakulmio 6"/>
          <p:cNvSpPr/>
          <p:nvPr/>
        </p:nvSpPr>
        <p:spPr>
          <a:xfrm>
            <a:off x="1518813" y="1895437"/>
            <a:ext cx="6636358" cy="56185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14350">
              <a:defRPr/>
            </a:pPr>
            <a:endParaRPr lang="fi-FI" sz="8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14350">
              <a:defRPr/>
            </a:pPr>
            <a:r>
              <a:rPr lang="fi-FI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 of training programmes and outreaching activities 30 </a:t>
            </a:r>
            <a:r>
              <a:rPr lang="fi-FI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i-FI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(SECLE)</a:t>
            </a:r>
            <a:endParaRPr lang="fi-FI" sz="1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14350">
              <a:defRPr/>
            </a:pPr>
            <a:endParaRPr lang="fi-FI" sz="8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Pyöristetty suorakulmio 7"/>
          <p:cNvSpPr/>
          <p:nvPr/>
        </p:nvSpPr>
        <p:spPr>
          <a:xfrm>
            <a:off x="1518813" y="2364192"/>
            <a:ext cx="6636358" cy="5618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14350">
              <a:defRPr/>
            </a:pPr>
            <a:endParaRPr 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14350">
              <a:defRPr/>
            </a:pP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a forecasting system for </a:t>
            </a:r>
            <a:r>
              <a:rPr lang="en-US" sz="11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competence needs </a:t>
            </a:r>
            <a:r>
              <a:rPr lang="fi-FI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 M€ (MEAE, SECLE, OPH) </a:t>
            </a:r>
          </a:p>
          <a:p>
            <a:pPr defTabSz="514350">
              <a:defRPr/>
            </a:pPr>
            <a:endParaRPr lang="fi-FI" sz="8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Pyöristetty suorakulmio 8"/>
          <p:cNvSpPr/>
          <p:nvPr/>
        </p:nvSpPr>
        <p:spPr>
          <a:xfrm>
            <a:off x="1518813" y="2820334"/>
            <a:ext cx="6636358" cy="13791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14350">
              <a:defRPr/>
            </a:pPr>
            <a:r>
              <a:rPr lang="fi-FI" sz="11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fi-FI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lifelong </a:t>
            </a:r>
            <a:r>
              <a:rPr lang="fi-FI" sz="11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fi-FI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11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r>
              <a:rPr lang="fi-FI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11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fi-FI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10 M€ (MEAE, SECLE) </a:t>
            </a:r>
          </a:p>
          <a:p>
            <a:pPr marL="214313" indent="-214313" defTabSz="514350">
              <a:buFont typeface="Arial" panose="020B0604020202020204" pitchFamily="34" charset="0"/>
              <a:buChar char="•"/>
              <a:defRPr/>
            </a:pP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identification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non-formal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informal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working-age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(MEAE 3 M€)</a:t>
            </a:r>
          </a:p>
          <a:p>
            <a:pPr marL="214313" indent="-214313" defTabSz="514350">
              <a:buFont typeface="Arial" panose="020B0604020202020204" pitchFamily="34" charset="0"/>
              <a:buChar char="•"/>
              <a:defRPr/>
            </a:pP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Skills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0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(SECLE 3 M€) </a:t>
            </a:r>
          </a:p>
          <a:p>
            <a:pPr marL="214313" indent="-214313" defTabSz="514350">
              <a:buFont typeface="Arial" panose="020B0604020202020204" pitchFamily="34" charset="0"/>
              <a:buChar char="•"/>
              <a:defRPr/>
            </a:pPr>
            <a:r>
              <a:rPr lang="fi-FI" sz="1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Fostering</a:t>
            </a:r>
            <a:r>
              <a:rPr lang="fi-FI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lifelong </a:t>
            </a:r>
            <a:r>
              <a:rPr lang="fi-FI" sz="1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fi-FI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(MEAE 4 M€) </a:t>
            </a:r>
          </a:p>
          <a:p>
            <a:pPr marL="471488" lvl="1" indent="-214313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coordination and evidence-base of lifelong guidance</a:t>
            </a:r>
          </a:p>
          <a:p>
            <a:pPr marL="471488" lvl="1" indent="-214313" defTabSz="514350">
              <a:buFont typeface="Arial" panose="020B0604020202020204" pitchFamily="34" charset="0"/>
              <a:buChar char="•"/>
              <a:defRPr/>
            </a:pPr>
            <a:r>
              <a:rPr lang="en-US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 national framework for career management skills </a:t>
            </a:r>
          </a:p>
          <a:p>
            <a:pPr marL="471488" lvl="1" indent="-214313" defTabSz="514350">
              <a:buFont typeface="Arial" panose="020B0604020202020204" pitchFamily="34" charset="0"/>
              <a:buChar char="•"/>
              <a:defRPr/>
            </a:pPr>
            <a:r>
              <a:rPr lang="fi-FI" sz="1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Developing</a:t>
            </a:r>
            <a:r>
              <a:rPr lang="fi-FI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1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guidance</a:t>
            </a:r>
            <a:r>
              <a:rPr lang="fi-FI" sz="11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1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competencies</a:t>
            </a:r>
            <a:r>
              <a:rPr lang="fi-FI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fi-FI" sz="11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competence</a:t>
            </a:r>
            <a:r>
              <a:rPr lang="fi-FI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-FI" sz="11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framework</a:t>
            </a:r>
            <a:r>
              <a:rPr lang="fi-FI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1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</a:t>
            </a:r>
            <a:r>
              <a:rPr lang="fi-FI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fi-FI" sz="110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professionals</a:t>
            </a:r>
            <a:r>
              <a:rPr lang="fi-FI" sz="110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etc.</a:t>
            </a:r>
            <a:endParaRPr lang="fi-FI" sz="11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Pyöristetty suorakulmio 10"/>
          <p:cNvSpPr/>
          <p:nvPr/>
        </p:nvSpPr>
        <p:spPr>
          <a:xfrm>
            <a:off x="1518813" y="4335833"/>
            <a:ext cx="6636358" cy="64698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14350">
              <a:defRPr/>
            </a:pPr>
            <a:r>
              <a:rPr lang="fi-FI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Digitalisation of continuous learning 32 </a:t>
            </a:r>
            <a:r>
              <a:rPr lang="fi-FI" sz="11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i-FI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(MEC, MEAE) </a:t>
            </a:r>
            <a:endParaRPr lang="fi-FI" sz="1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588" indent="-128588" defTabSz="514350"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 service for continuous learning (/career planning) 22 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(MEC &amp; MEAE) </a:t>
            </a:r>
            <a:endParaRPr lang="fi-FI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28588" indent="-128588" defTabSz="514350">
              <a:buFont typeface="Arial" panose="020B0604020202020204" pitchFamily="34" charset="0"/>
              <a:buChar char="•"/>
              <a:defRPr/>
            </a:pP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Digivision for higher education 10 </a:t>
            </a:r>
            <a:r>
              <a:rPr lang="fi-FI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i-FI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€ (MEC) </a:t>
            </a:r>
            <a:endParaRPr lang="fi-FI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Otsikko 1"/>
          <p:cNvSpPr txBox="1">
            <a:spLocks/>
          </p:cNvSpPr>
          <p:nvPr/>
        </p:nvSpPr>
        <p:spPr>
          <a:xfrm>
            <a:off x="120204" y="4090728"/>
            <a:ext cx="8394192" cy="31721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12">
              <a:defRPr/>
            </a:pPr>
            <a:r>
              <a:rPr lang="fi-FI" sz="1200" dirty="0" err="1">
                <a:solidFill>
                  <a:srgbClr val="001E60"/>
                </a:solidFill>
                <a:latin typeface="Arial"/>
              </a:rPr>
              <a:t>Digitalisation</a:t>
            </a:r>
            <a:r>
              <a:rPr lang="fi-FI" sz="1200" dirty="0">
                <a:solidFill>
                  <a:srgbClr val="001E60"/>
                </a:solidFill>
                <a:latin typeface="Arial"/>
              </a:rPr>
              <a:t> </a:t>
            </a:r>
            <a:r>
              <a:rPr lang="fi-FI" sz="1200" dirty="0" err="1">
                <a:solidFill>
                  <a:srgbClr val="001E60"/>
                </a:solidFill>
                <a:latin typeface="Arial"/>
              </a:rPr>
              <a:t>programme</a:t>
            </a:r>
            <a:r>
              <a:rPr lang="fi-FI" sz="1200" dirty="0">
                <a:solidFill>
                  <a:srgbClr val="001E60"/>
                </a:solidFill>
                <a:latin typeface="Arial"/>
              </a:rPr>
              <a:t> for </a:t>
            </a:r>
            <a:r>
              <a:rPr lang="fi-FI" sz="1200" dirty="0" err="1">
                <a:solidFill>
                  <a:srgbClr val="001E60"/>
                </a:solidFill>
                <a:latin typeface="Arial"/>
              </a:rPr>
              <a:t>continuous</a:t>
            </a:r>
            <a:r>
              <a:rPr lang="fi-FI" sz="1200" dirty="0">
                <a:solidFill>
                  <a:srgbClr val="001E60"/>
                </a:solidFill>
                <a:latin typeface="Arial"/>
              </a:rPr>
              <a:t> </a:t>
            </a:r>
            <a:r>
              <a:rPr lang="fi-FI" sz="1200" dirty="0" err="1">
                <a:solidFill>
                  <a:srgbClr val="001E60"/>
                </a:solidFill>
                <a:latin typeface="Arial"/>
              </a:rPr>
              <a:t>learning</a:t>
            </a:r>
            <a:r>
              <a:rPr lang="fi-FI" sz="1200" dirty="0">
                <a:solidFill>
                  <a:srgbClr val="001E60"/>
                </a:solidFill>
                <a:latin typeface="Arial"/>
              </a:rPr>
              <a:t> </a:t>
            </a:r>
          </a:p>
        </p:txBody>
      </p:sp>
      <p:sp>
        <p:nvSpPr>
          <p:cNvPr id="21" name="Otsikko 1"/>
          <p:cNvSpPr txBox="1">
            <a:spLocks/>
          </p:cNvSpPr>
          <p:nvPr/>
        </p:nvSpPr>
        <p:spPr>
          <a:xfrm>
            <a:off x="120204" y="4865063"/>
            <a:ext cx="8394192" cy="319775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12">
              <a:defRPr/>
            </a:pPr>
            <a:r>
              <a:rPr lang="fi-FI" sz="1200" dirty="0" err="1">
                <a:solidFill>
                  <a:srgbClr val="001E60"/>
                </a:solidFill>
                <a:latin typeface="Arial"/>
              </a:rPr>
              <a:t>Employment</a:t>
            </a:r>
            <a:r>
              <a:rPr lang="fi-FI" sz="1200" dirty="0">
                <a:solidFill>
                  <a:srgbClr val="001E60"/>
                </a:solidFill>
                <a:latin typeface="Arial"/>
              </a:rPr>
              <a:t> and labour market </a:t>
            </a:r>
          </a:p>
        </p:txBody>
      </p:sp>
      <p:sp>
        <p:nvSpPr>
          <p:cNvPr id="22" name="Pyöristetty suorakulmio 21"/>
          <p:cNvSpPr/>
          <p:nvPr/>
        </p:nvSpPr>
        <p:spPr>
          <a:xfrm>
            <a:off x="1518813" y="5145587"/>
            <a:ext cx="6636358" cy="76616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514350">
              <a:defRPr/>
            </a:pPr>
            <a:endParaRPr lang="fi-FI" sz="8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14350">
              <a:defRPr/>
            </a:pPr>
            <a:r>
              <a:rPr lang="fi-FI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customer service model in PES (Nordic model) 90 M€ </a:t>
            </a:r>
          </a:p>
          <a:p>
            <a:pPr defTabSz="514350">
              <a:defRPr/>
            </a:pPr>
            <a:r>
              <a:rPr lang="en-US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Enhancing multiprofessional services for young people </a:t>
            </a:r>
            <a:r>
              <a:rPr lang="fi-FI" sz="11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6,5 M€</a:t>
            </a:r>
            <a:endParaRPr lang="fi-FI" sz="1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514350">
              <a:defRPr/>
            </a:pPr>
            <a:endParaRPr lang="fi-FI" sz="8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Pyöristetty suorakulmio 2"/>
          <p:cNvSpPr/>
          <p:nvPr/>
        </p:nvSpPr>
        <p:spPr>
          <a:xfrm>
            <a:off x="1123150" y="3376361"/>
            <a:ext cx="7490366" cy="714368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40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0" name="Kuva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59" y="237825"/>
            <a:ext cx="1594537" cy="419615"/>
          </a:xfrm>
          <a:prstGeom prst="rect">
            <a:avLst/>
          </a:prstGeom>
        </p:spPr>
      </p:pic>
      <p:sp>
        <p:nvSpPr>
          <p:cNvPr id="15" name="Otsikko 1"/>
          <p:cNvSpPr txBox="1">
            <a:spLocks/>
          </p:cNvSpPr>
          <p:nvPr/>
        </p:nvSpPr>
        <p:spPr>
          <a:xfrm>
            <a:off x="703014" y="237825"/>
            <a:ext cx="8330638" cy="732827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2800" dirty="0" smtClean="0"/>
              <a:t>EU </a:t>
            </a:r>
            <a:r>
              <a:rPr lang="fi-FI" sz="2800" dirty="0" err="1" smtClean="0"/>
              <a:t>Funding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78958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Multisectoral</a:t>
            </a:r>
            <a:r>
              <a:rPr lang="fi-FI" dirty="0" smtClean="0"/>
              <a:t> </a:t>
            </a:r>
            <a:r>
              <a:rPr lang="fi-FI" dirty="0" err="1" smtClean="0"/>
              <a:t>guidance</a:t>
            </a:r>
            <a:r>
              <a:rPr lang="fi-FI" dirty="0" smtClean="0"/>
              <a:t> </a:t>
            </a:r>
            <a:r>
              <a:rPr lang="fi-FI" dirty="0" err="1" smtClean="0"/>
              <a:t>services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294967295"/>
          </p:nvPr>
        </p:nvSpPr>
        <p:spPr>
          <a:xfrm>
            <a:off x="8748713" y="6461125"/>
            <a:ext cx="395287" cy="268288"/>
          </a:xfrm>
        </p:spPr>
        <p:txBody>
          <a:bodyPr/>
          <a:lstStyle/>
          <a:p>
            <a:fld id="{1EA1DD0D-7089-48C5-B116-A19F892CF1D9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4294967295"/>
          </p:nvPr>
        </p:nvSpPr>
        <p:spPr>
          <a:xfrm>
            <a:off x="0" y="6497638"/>
            <a:ext cx="682625" cy="268287"/>
          </a:xfrm>
        </p:spPr>
        <p:txBody>
          <a:bodyPr/>
          <a:lstStyle/>
          <a:p>
            <a:fld id="{9504BABE-377C-4042-9CE4-D8BB0ACFBA08}" type="datetime1">
              <a:rPr lang="fi-FI" smtClean="0"/>
              <a:pPr/>
              <a:t>21.5.2024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4960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FB88A-0A40-47D9-954E-63C0DB814813}" type="datetime1">
              <a:rPr lang="fi-FI" smtClean="0"/>
              <a:pPr/>
              <a:t>21.5.2024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4601FA-4E28-4618-95D2-6F36B8E8A34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52" y="1198425"/>
            <a:ext cx="7695628" cy="4961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tsikko 1"/>
          <p:cNvSpPr txBox="1">
            <a:spLocks/>
          </p:cNvSpPr>
          <p:nvPr/>
        </p:nvSpPr>
        <p:spPr>
          <a:xfrm>
            <a:off x="304143" y="233360"/>
            <a:ext cx="7518359" cy="995915"/>
          </a:xfrm>
          <a:prstGeom prst="rect">
            <a:avLst/>
          </a:prstGeom>
        </p:spPr>
        <p:txBody>
          <a:bodyPr/>
          <a:lstStyle>
            <a:lvl1pPr algn="l" defTabSz="68574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dirty="0" err="1" smtClean="0"/>
              <a:t>Example</a:t>
            </a:r>
            <a:r>
              <a:rPr lang="fi-FI" dirty="0" smtClean="0"/>
              <a:t> 1: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one</a:t>
            </a:r>
            <a:r>
              <a:rPr lang="fi-FI" dirty="0" smtClean="0"/>
              <a:t>-stop-</a:t>
            </a:r>
            <a:r>
              <a:rPr lang="fi-FI" dirty="0" err="1" smtClean="0"/>
              <a:t>guidance</a:t>
            </a:r>
            <a:r>
              <a:rPr lang="fi-FI" dirty="0" smtClean="0"/>
              <a:t> </a:t>
            </a:r>
            <a:r>
              <a:rPr lang="fi-FI" dirty="0" err="1" smtClean="0"/>
              <a:t>centers</a:t>
            </a:r>
            <a:r>
              <a:rPr lang="fi-FI" dirty="0" smtClean="0"/>
              <a:t> for </a:t>
            </a:r>
            <a:r>
              <a:rPr lang="fi-FI" dirty="0" err="1" smtClean="0"/>
              <a:t>youth</a:t>
            </a:r>
            <a:r>
              <a:rPr lang="fi-FI" dirty="0" smtClean="0"/>
              <a:t> (Ohjaamo in </a:t>
            </a:r>
            <a:r>
              <a:rPr lang="fi-FI" dirty="0" err="1" smtClean="0"/>
              <a:t>Finnish</a:t>
            </a:r>
            <a:r>
              <a:rPr lang="fi-FI" dirty="0" smtClean="0"/>
              <a:t>)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5467150" y="5111016"/>
            <a:ext cx="97215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800" dirty="0" err="1" smtClean="0"/>
              <a:t>The</a:t>
            </a:r>
            <a:r>
              <a:rPr lang="fi-FI" sz="800" dirty="0" smtClean="0"/>
              <a:t> </a:t>
            </a:r>
            <a:r>
              <a:rPr lang="fi-FI" sz="800" dirty="0" err="1" smtClean="0"/>
              <a:t>voice</a:t>
            </a:r>
            <a:r>
              <a:rPr lang="fi-FI" sz="800" dirty="0" smtClean="0"/>
              <a:t> of </a:t>
            </a:r>
            <a:r>
              <a:rPr lang="fi-FI" sz="800" dirty="0" err="1" smtClean="0"/>
              <a:t>youth</a:t>
            </a:r>
            <a:r>
              <a:rPr lang="fi-FI" sz="800" dirty="0" smtClean="0"/>
              <a:t> is </a:t>
            </a:r>
            <a:r>
              <a:rPr lang="fi-FI" sz="800" dirty="0" err="1" smtClean="0"/>
              <a:t>heard</a:t>
            </a:r>
            <a:r>
              <a:rPr lang="fi-FI" sz="800" dirty="0" smtClean="0"/>
              <a:t> 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923448" y="5597994"/>
            <a:ext cx="5680510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800" dirty="0" err="1" smtClean="0"/>
              <a:t>Ministry</a:t>
            </a:r>
            <a:r>
              <a:rPr lang="fi-FI" sz="800" dirty="0" smtClean="0"/>
              <a:t> of </a:t>
            </a:r>
            <a:r>
              <a:rPr lang="fi-FI" sz="800" dirty="0" err="1" smtClean="0"/>
              <a:t>Education</a:t>
            </a:r>
            <a:r>
              <a:rPr lang="fi-FI" sz="800" dirty="0" smtClean="0"/>
              <a:t> and Culture – </a:t>
            </a:r>
            <a:r>
              <a:rPr lang="fi-FI" sz="800" dirty="0" err="1" smtClean="0"/>
              <a:t>Ministry</a:t>
            </a:r>
            <a:r>
              <a:rPr lang="fi-FI" sz="800" dirty="0" smtClean="0"/>
              <a:t> of </a:t>
            </a:r>
            <a:r>
              <a:rPr lang="fi-FI" sz="800" dirty="0" err="1" smtClean="0"/>
              <a:t>Economic</a:t>
            </a:r>
            <a:r>
              <a:rPr lang="fi-FI" sz="800" dirty="0" smtClean="0"/>
              <a:t> </a:t>
            </a:r>
            <a:r>
              <a:rPr lang="fi-FI" sz="800" dirty="0" err="1" smtClean="0"/>
              <a:t>Affairs</a:t>
            </a:r>
            <a:r>
              <a:rPr lang="fi-FI" sz="800" dirty="0" smtClean="0"/>
              <a:t> and </a:t>
            </a:r>
            <a:r>
              <a:rPr lang="fi-FI" sz="800" dirty="0" err="1" smtClean="0"/>
              <a:t>Employement</a:t>
            </a:r>
            <a:r>
              <a:rPr lang="fi-FI" sz="800" dirty="0" smtClean="0"/>
              <a:t> – </a:t>
            </a:r>
            <a:r>
              <a:rPr lang="fi-FI" sz="800" dirty="0" err="1" smtClean="0"/>
              <a:t>Ministry</a:t>
            </a:r>
            <a:r>
              <a:rPr lang="fi-FI" sz="800" dirty="0" smtClean="0"/>
              <a:t> of </a:t>
            </a:r>
            <a:r>
              <a:rPr lang="fi-FI" sz="800" dirty="0" err="1" smtClean="0"/>
              <a:t>Social</a:t>
            </a:r>
            <a:r>
              <a:rPr lang="fi-FI" sz="800" dirty="0" smtClean="0"/>
              <a:t> </a:t>
            </a:r>
            <a:r>
              <a:rPr lang="fi-FI" sz="800" dirty="0" err="1" smtClean="0"/>
              <a:t>Affairs</a:t>
            </a:r>
            <a:r>
              <a:rPr lang="fi-FI" sz="800" dirty="0" smtClean="0"/>
              <a:t> and Health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923448" y="5858116"/>
            <a:ext cx="568051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i-FI" sz="1100" b="1" dirty="0" smtClean="0"/>
              <a:t>EU </a:t>
            </a:r>
            <a:r>
              <a:rPr lang="fi-FI" sz="1100" b="1" dirty="0" err="1" smtClean="0"/>
              <a:t>Youth</a:t>
            </a:r>
            <a:r>
              <a:rPr lang="fi-FI" sz="1100" b="1" dirty="0" smtClean="0"/>
              <a:t> </a:t>
            </a:r>
            <a:r>
              <a:rPr lang="fi-FI" sz="1100" b="1" dirty="0" err="1" smtClean="0"/>
              <a:t>Guarantee</a:t>
            </a:r>
            <a:endParaRPr lang="fi-FI" sz="1100" b="1" dirty="0" smtClean="0"/>
          </a:p>
        </p:txBody>
      </p:sp>
    </p:spTree>
    <p:extLst>
      <p:ext uri="{BB962C8B-B14F-4D97-AF65-F5344CB8AC3E}">
        <p14:creationId xmlns:p14="http://schemas.microsoft.com/office/powerpoint/2010/main" val="10779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84314" y="169909"/>
            <a:ext cx="3904821" cy="6345044"/>
          </a:xfrm>
          <a:prstGeom prst="rect">
            <a:avLst/>
          </a:prstGeo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2279-BC74-4EFE-B5D3-1205B8A6CF90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Ministry of Economic Affairs and Employment of Finland •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232291" y="1108175"/>
            <a:ext cx="5113176" cy="352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/>
              <a:t>65 </a:t>
            </a:r>
            <a:r>
              <a:rPr lang="en-US" b="1" dirty="0"/>
              <a:t>service points; cover majority of the youth population in Finland</a:t>
            </a:r>
            <a:endParaRPr lang="fi-FI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Over </a:t>
            </a:r>
            <a:r>
              <a:rPr lang="en-US" b="1" dirty="0" smtClean="0"/>
              <a:t>850 </a:t>
            </a:r>
            <a:r>
              <a:rPr lang="en-US" b="1" dirty="0"/>
              <a:t>employees from different </a:t>
            </a:r>
            <a:r>
              <a:rPr lang="en-US" b="1" dirty="0" smtClean="0"/>
              <a:t>organizations </a:t>
            </a:r>
            <a:r>
              <a:rPr lang="en-US" b="1" dirty="0"/>
              <a:t>working at least one day per </a:t>
            </a:r>
            <a:r>
              <a:rPr lang="en-US" b="1" dirty="0" smtClean="0"/>
              <a:t>week</a:t>
            </a:r>
            <a:endParaRPr lang="fi-FI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”</a:t>
            </a:r>
            <a:r>
              <a:rPr lang="en-US" b="1" dirty="0" err="1"/>
              <a:t>Onni</a:t>
            </a:r>
            <a:r>
              <a:rPr lang="en-US" b="1" dirty="0"/>
              <a:t>”-project to strengthen psychosocial support</a:t>
            </a:r>
            <a:endParaRPr lang="fi-FI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RRF-project to support multidisciplinary character  – resources to hire experts from social-, healthcare- or education sector</a:t>
            </a:r>
            <a:endParaRPr lang="fi-FI" dirty="0"/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/>
              <a:t>Finnish ”solution” </a:t>
            </a:r>
            <a:r>
              <a:rPr lang="en-US" b="1" dirty="0" smtClean="0"/>
              <a:t>to EU </a:t>
            </a:r>
            <a:r>
              <a:rPr lang="en-US" b="1" dirty="0"/>
              <a:t>youth guarantee; still things to be done.. (NEET-rate 15-29y 2015 11,9% -&gt; 2018 9,6</a:t>
            </a:r>
            <a:r>
              <a:rPr lang="en-US" b="1" dirty="0" smtClean="0"/>
              <a:t>% -&gt; 2022 9,2%)</a:t>
            </a:r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32291" y="225725"/>
            <a:ext cx="5276687" cy="995915"/>
          </a:xfrm>
        </p:spPr>
        <p:txBody>
          <a:bodyPr/>
          <a:lstStyle/>
          <a:p>
            <a:r>
              <a:rPr lang="fi-FI" dirty="0" smtClean="0"/>
              <a:t>Ohjaamo </a:t>
            </a:r>
            <a:r>
              <a:rPr lang="fi-FI" dirty="0" err="1" smtClean="0"/>
              <a:t>one</a:t>
            </a:r>
            <a:r>
              <a:rPr lang="fi-FI" dirty="0" smtClean="0"/>
              <a:t>-stop-</a:t>
            </a:r>
            <a:r>
              <a:rPr lang="fi-FI" dirty="0" err="1" smtClean="0"/>
              <a:t>shops</a:t>
            </a:r>
            <a:r>
              <a:rPr lang="fi-FI" dirty="0" smtClean="0"/>
              <a:t> in a </a:t>
            </a:r>
            <a:r>
              <a:rPr lang="fi-FI" dirty="0" err="1" smtClean="0"/>
              <a:t>nutshell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Integrated</a:t>
            </a:r>
            <a:r>
              <a:rPr lang="fi-FI" dirty="0" smtClean="0"/>
              <a:t> Services: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Take</a:t>
            </a:r>
            <a:r>
              <a:rPr lang="fi-FI" dirty="0" err="1"/>
              <a:t>-</a:t>
            </a:r>
            <a:r>
              <a:rPr lang="fi-FI" dirty="0" err="1" smtClean="0"/>
              <a:t>Away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sz="1800" dirty="0" err="1" smtClean="0"/>
              <a:t>Customer-oriented</a:t>
            </a:r>
            <a:r>
              <a:rPr lang="fi-FI" sz="1800" dirty="0" smtClean="0"/>
              <a:t> </a:t>
            </a:r>
            <a:r>
              <a:rPr lang="fi-FI" sz="1800" dirty="0" err="1" smtClean="0"/>
              <a:t>public</a:t>
            </a:r>
            <a:r>
              <a:rPr lang="fi-FI" sz="1800" dirty="0" smtClean="0"/>
              <a:t> </a:t>
            </a:r>
            <a:r>
              <a:rPr lang="fi-FI" sz="1800" dirty="0" err="1" smtClean="0"/>
              <a:t>services</a:t>
            </a:r>
            <a:r>
              <a:rPr lang="fi-FI" sz="1800" dirty="0" smtClean="0"/>
              <a:t>: </a:t>
            </a:r>
            <a:r>
              <a:rPr lang="fi-FI" sz="1800" dirty="0" err="1" smtClean="0"/>
              <a:t>let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public</a:t>
            </a:r>
            <a:r>
              <a:rPr lang="fi-FI" sz="1800" dirty="0" smtClean="0"/>
              <a:t> </a:t>
            </a:r>
            <a:r>
              <a:rPr lang="fi-FI" sz="1800" dirty="0" err="1" smtClean="0"/>
              <a:t>servants</a:t>
            </a:r>
            <a:r>
              <a:rPr lang="fi-FI" sz="1800" dirty="0" smtClean="0"/>
              <a:t> </a:t>
            </a:r>
            <a:r>
              <a:rPr lang="fi-FI" sz="1800" dirty="0" err="1" smtClean="0"/>
              <a:t>run</a:t>
            </a:r>
            <a:r>
              <a:rPr lang="fi-FI" sz="1800" dirty="0" smtClean="0"/>
              <a:t> </a:t>
            </a:r>
            <a:r>
              <a:rPr lang="fi-FI" sz="1800" dirty="0" err="1" smtClean="0"/>
              <a:t>together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needed</a:t>
            </a:r>
            <a:r>
              <a:rPr lang="fi-FI" sz="1800" dirty="0" smtClean="0"/>
              <a:t> </a:t>
            </a:r>
            <a:r>
              <a:rPr lang="fi-FI" sz="1800" dirty="0" err="1" smtClean="0"/>
              <a:t>services</a:t>
            </a:r>
            <a:r>
              <a:rPr lang="fi-FI" sz="1800" dirty="0" smtClean="0"/>
              <a:t> -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customer</a:t>
            </a:r>
            <a:r>
              <a:rPr lang="fi-FI" sz="1800" dirty="0"/>
              <a:t> </a:t>
            </a:r>
            <a:r>
              <a:rPr lang="fi-FI" sz="1800" dirty="0" err="1" smtClean="0"/>
              <a:t>shouldn’t</a:t>
            </a:r>
            <a:r>
              <a:rPr lang="fi-FI" sz="1800" dirty="0" smtClean="0"/>
              <a:t>  </a:t>
            </a:r>
            <a:r>
              <a:rPr lang="fi-FI" sz="1800" dirty="0" err="1" smtClean="0"/>
              <a:t>have</a:t>
            </a:r>
            <a:r>
              <a:rPr lang="fi-FI" sz="1800" dirty="0" smtClean="0"/>
              <a:t> to </a:t>
            </a:r>
            <a:r>
              <a:rPr lang="fi-FI" sz="1800" dirty="0" err="1" smtClean="0"/>
              <a:t>run</a:t>
            </a:r>
            <a:r>
              <a:rPr lang="fi-FI" sz="1800" dirty="0" smtClean="0"/>
              <a:t> </a:t>
            </a:r>
            <a:r>
              <a:rPr lang="fi-FI" sz="1800" dirty="0" err="1" smtClean="0"/>
              <a:t>from</a:t>
            </a:r>
            <a:r>
              <a:rPr lang="fi-FI" sz="1800" dirty="0" smtClean="0"/>
              <a:t> </a:t>
            </a:r>
            <a:r>
              <a:rPr lang="fi-FI" sz="1800" dirty="0" err="1" smtClean="0"/>
              <a:t>door</a:t>
            </a:r>
            <a:r>
              <a:rPr lang="fi-FI" sz="1800" dirty="0" smtClean="0"/>
              <a:t> to </a:t>
            </a:r>
            <a:r>
              <a:rPr lang="fi-FI" sz="1800" dirty="0" err="1" smtClean="0"/>
              <a:t>door</a:t>
            </a:r>
            <a:endParaRPr lang="fi-FI" sz="1800" dirty="0" smtClean="0"/>
          </a:p>
          <a:p>
            <a:pPr lvl="1"/>
            <a:r>
              <a:rPr lang="fi-FI" sz="1800" dirty="0" err="1" smtClean="0"/>
              <a:t>Integrated</a:t>
            </a:r>
            <a:r>
              <a:rPr lang="fi-FI" sz="1800" dirty="0" smtClean="0"/>
              <a:t> </a:t>
            </a:r>
            <a:r>
              <a:rPr lang="fi-FI" sz="1800" dirty="0" err="1" smtClean="0"/>
              <a:t>services</a:t>
            </a:r>
            <a:r>
              <a:rPr lang="fi-FI" sz="1800" dirty="0" smtClean="0"/>
              <a:t> </a:t>
            </a:r>
            <a:r>
              <a:rPr lang="fi-FI" sz="1800" dirty="0" err="1" smtClean="0"/>
              <a:t>receive</a:t>
            </a:r>
            <a:r>
              <a:rPr lang="fi-FI" sz="1800" dirty="0" smtClean="0"/>
              <a:t> </a:t>
            </a:r>
            <a:r>
              <a:rPr lang="fi-FI" sz="1800" dirty="0" err="1" smtClean="0"/>
              <a:t>good</a:t>
            </a:r>
            <a:r>
              <a:rPr lang="fi-FI" sz="1800" dirty="0" smtClean="0"/>
              <a:t> and </a:t>
            </a:r>
            <a:r>
              <a:rPr lang="fi-FI" sz="1800" dirty="0" err="1" smtClean="0"/>
              <a:t>excellent</a:t>
            </a:r>
            <a:r>
              <a:rPr lang="fi-FI" sz="1800" dirty="0" smtClean="0"/>
              <a:t> feedback </a:t>
            </a:r>
            <a:r>
              <a:rPr lang="fi-FI" sz="1800" dirty="0" err="1" smtClean="0"/>
              <a:t>from</a:t>
            </a:r>
            <a:r>
              <a:rPr lang="fi-FI" sz="1800" dirty="0" smtClean="0"/>
              <a:t>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customers</a:t>
            </a:r>
            <a:endParaRPr lang="fi-FI" sz="1800" dirty="0" smtClean="0"/>
          </a:p>
          <a:p>
            <a:r>
              <a:rPr lang="fi-FI" sz="1800" dirty="0" err="1" smtClean="0"/>
              <a:t>Integration</a:t>
            </a:r>
            <a:r>
              <a:rPr lang="fi-FI" sz="1800" dirty="0" smtClean="0"/>
              <a:t> </a:t>
            </a:r>
            <a:r>
              <a:rPr lang="fi-FI" sz="1800" dirty="0" err="1" smtClean="0"/>
              <a:t>doesn’t</a:t>
            </a:r>
            <a:r>
              <a:rPr lang="fi-FI" sz="1800" dirty="0" smtClean="0"/>
              <a:t> </a:t>
            </a:r>
            <a:r>
              <a:rPr lang="fi-FI" sz="1800" dirty="0" err="1" smtClean="0"/>
              <a:t>happen</a:t>
            </a:r>
            <a:r>
              <a:rPr lang="fi-FI" sz="1800" dirty="0" smtClean="0"/>
              <a:t> </a:t>
            </a:r>
            <a:r>
              <a:rPr lang="fi-FI" sz="1800" dirty="0" err="1" smtClean="0"/>
              <a:t>overnight</a:t>
            </a:r>
            <a:r>
              <a:rPr lang="fi-FI" sz="1800" dirty="0" smtClean="0"/>
              <a:t>: </a:t>
            </a:r>
            <a:r>
              <a:rPr lang="fi-FI" sz="1800" dirty="0" err="1" smtClean="0"/>
              <a:t>needs</a:t>
            </a:r>
            <a:r>
              <a:rPr lang="fi-FI" sz="1800" dirty="0" smtClean="0"/>
              <a:t> </a:t>
            </a:r>
            <a:r>
              <a:rPr lang="fi-FI" sz="1800" dirty="0" err="1" smtClean="0"/>
              <a:t>planning</a:t>
            </a:r>
            <a:r>
              <a:rPr lang="fi-FI" sz="1800" dirty="0" smtClean="0"/>
              <a:t>, </a:t>
            </a:r>
            <a:r>
              <a:rPr lang="fi-FI" sz="1800" dirty="0" err="1" smtClean="0"/>
              <a:t>commitment</a:t>
            </a:r>
            <a:r>
              <a:rPr lang="fi-FI" sz="1800" dirty="0" smtClean="0"/>
              <a:t>, </a:t>
            </a:r>
            <a:r>
              <a:rPr lang="fi-FI" sz="1800" dirty="0" err="1" smtClean="0"/>
              <a:t>leadership</a:t>
            </a:r>
            <a:r>
              <a:rPr lang="fi-FI" sz="1800" dirty="0" smtClean="0"/>
              <a:t>, </a:t>
            </a:r>
            <a:r>
              <a:rPr lang="fi-FI" sz="1800" dirty="0" err="1" smtClean="0"/>
              <a:t>coordination</a:t>
            </a:r>
            <a:r>
              <a:rPr lang="fi-FI" sz="1800" dirty="0" smtClean="0"/>
              <a:t>, data and </a:t>
            </a:r>
            <a:r>
              <a:rPr lang="fi-FI" sz="1800" dirty="0" err="1" smtClean="0"/>
              <a:t>monitoring</a:t>
            </a:r>
            <a:r>
              <a:rPr lang="fi-FI" sz="1800" dirty="0" smtClean="0"/>
              <a:t> </a:t>
            </a:r>
            <a:r>
              <a:rPr lang="fi-FI" sz="1800" dirty="0" err="1" smtClean="0"/>
              <a:t>systems</a:t>
            </a:r>
            <a:r>
              <a:rPr lang="fi-FI" sz="1800" dirty="0" smtClean="0"/>
              <a:t>, </a:t>
            </a:r>
            <a:r>
              <a:rPr lang="fi-FI" sz="1800" dirty="0" err="1" smtClean="0"/>
              <a:t>training</a:t>
            </a:r>
            <a:r>
              <a:rPr lang="fi-FI" sz="1800" dirty="0" smtClean="0"/>
              <a:t> of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staff</a:t>
            </a:r>
            <a:r>
              <a:rPr lang="fi-FI" sz="1800" dirty="0" smtClean="0"/>
              <a:t>…</a:t>
            </a:r>
          </a:p>
          <a:p>
            <a:pPr lvl="1"/>
            <a:r>
              <a:rPr lang="fi-FI" sz="1800" dirty="0" err="1" smtClean="0"/>
              <a:t>Enthusiasm</a:t>
            </a:r>
            <a:r>
              <a:rPr lang="fi-FI" sz="1800" dirty="0" smtClean="0"/>
              <a:t> and </a:t>
            </a:r>
            <a:r>
              <a:rPr lang="fi-FI" sz="1800" dirty="0" err="1" smtClean="0"/>
              <a:t>motivation</a:t>
            </a:r>
            <a:r>
              <a:rPr lang="fi-FI" sz="1800" dirty="0" smtClean="0"/>
              <a:t> of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staff</a:t>
            </a:r>
            <a:r>
              <a:rPr lang="fi-FI" sz="1800" dirty="0" smtClean="0"/>
              <a:t> is </a:t>
            </a:r>
            <a:r>
              <a:rPr lang="fi-FI" sz="1800" dirty="0" err="1" smtClean="0"/>
              <a:t>essential</a:t>
            </a:r>
            <a:r>
              <a:rPr lang="fi-FI" sz="1800" dirty="0" smtClean="0"/>
              <a:t>; </a:t>
            </a:r>
            <a:r>
              <a:rPr lang="fi-FI" sz="1800" dirty="0" err="1" smtClean="0"/>
              <a:t>resilience</a:t>
            </a:r>
            <a:r>
              <a:rPr lang="fi-FI" sz="1800" dirty="0" smtClean="0"/>
              <a:t> to </a:t>
            </a:r>
            <a:r>
              <a:rPr lang="fi-FI" sz="1800" dirty="0" err="1" smtClean="0"/>
              <a:t>survive</a:t>
            </a:r>
            <a:r>
              <a:rPr lang="fi-FI" sz="1800" dirty="0" smtClean="0"/>
              <a:t> </a:t>
            </a:r>
            <a:r>
              <a:rPr lang="fi-FI" sz="1800" dirty="0" err="1" smtClean="0"/>
              <a:t>between</a:t>
            </a:r>
            <a:r>
              <a:rPr lang="fi-FI" sz="1800" dirty="0" smtClean="0"/>
              <a:t> </a:t>
            </a:r>
            <a:r>
              <a:rPr lang="fi-FI" sz="1800" dirty="0" err="1" smtClean="0"/>
              <a:t>pressures</a:t>
            </a:r>
            <a:r>
              <a:rPr lang="fi-FI" sz="1800" dirty="0" smtClean="0"/>
              <a:t> of </a:t>
            </a:r>
            <a:r>
              <a:rPr lang="fi-FI" sz="1800" dirty="0" err="1" smtClean="0"/>
              <a:t>two</a:t>
            </a:r>
            <a:r>
              <a:rPr lang="fi-FI" sz="1800" dirty="0" smtClean="0"/>
              <a:t> (</a:t>
            </a:r>
            <a:r>
              <a:rPr lang="fi-FI" sz="1800" dirty="0" err="1" smtClean="0"/>
              <a:t>or</a:t>
            </a:r>
            <a:r>
              <a:rPr lang="fi-FI" sz="1800" dirty="0" smtClean="0"/>
              <a:t> </a:t>
            </a:r>
            <a:r>
              <a:rPr lang="fi-FI" sz="1800" dirty="0" err="1" smtClean="0"/>
              <a:t>more</a:t>
            </a:r>
            <a:r>
              <a:rPr lang="fi-FI" sz="1800" dirty="0" smtClean="0"/>
              <a:t>) </a:t>
            </a:r>
            <a:r>
              <a:rPr lang="fi-FI" sz="1800" dirty="0" err="1" smtClean="0"/>
              <a:t>organisations</a:t>
            </a:r>
            <a:endParaRPr lang="fi-FI" sz="1800" dirty="0" smtClean="0"/>
          </a:p>
          <a:p>
            <a:r>
              <a:rPr lang="fi-FI" sz="1800" dirty="0" smtClean="0"/>
              <a:t>In </a:t>
            </a:r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 smtClean="0"/>
              <a:t>future</a:t>
            </a:r>
            <a:r>
              <a:rPr lang="fi-FI" sz="1800" dirty="0" smtClean="0"/>
              <a:t> </a:t>
            </a:r>
            <a:r>
              <a:rPr lang="fi-FI" sz="1800" dirty="0" err="1" smtClean="0"/>
              <a:t>we</a:t>
            </a:r>
            <a:r>
              <a:rPr lang="fi-FI" sz="1800" dirty="0" smtClean="0"/>
              <a:t> </a:t>
            </a:r>
            <a:r>
              <a:rPr lang="fi-FI" sz="1800" dirty="0" err="1" smtClean="0"/>
              <a:t>need</a:t>
            </a:r>
            <a:r>
              <a:rPr lang="fi-FI" sz="1800" dirty="0" smtClean="0"/>
              <a:t> to </a:t>
            </a:r>
            <a:r>
              <a:rPr lang="fi-FI" sz="1800" dirty="0" err="1" smtClean="0"/>
              <a:t>understand</a:t>
            </a:r>
            <a:endParaRPr lang="fi-FI" sz="1800" dirty="0" smtClean="0"/>
          </a:p>
          <a:p>
            <a:pPr lvl="1"/>
            <a:r>
              <a:rPr lang="fi-FI" sz="1800" dirty="0" err="1"/>
              <a:t>how</a:t>
            </a:r>
            <a:r>
              <a:rPr lang="fi-FI" sz="1800" dirty="0"/>
              <a:t> </a:t>
            </a:r>
            <a:r>
              <a:rPr lang="fi-FI" sz="1800" dirty="0" err="1"/>
              <a:t>many</a:t>
            </a:r>
            <a:r>
              <a:rPr lang="fi-FI" sz="1800" dirty="0"/>
              <a:t> ”</a:t>
            </a:r>
            <a:r>
              <a:rPr lang="fi-FI" sz="1800" dirty="0" err="1"/>
              <a:t>one</a:t>
            </a:r>
            <a:r>
              <a:rPr lang="fi-FI" sz="1800" dirty="0"/>
              <a:t>-stop-</a:t>
            </a:r>
            <a:r>
              <a:rPr lang="fi-FI" sz="1800" dirty="0" err="1"/>
              <a:t>shops</a:t>
            </a:r>
            <a:r>
              <a:rPr lang="fi-FI" sz="1800" dirty="0"/>
              <a:t>” for </a:t>
            </a:r>
            <a:r>
              <a:rPr lang="fi-FI" sz="1800" dirty="0" err="1"/>
              <a:t>different</a:t>
            </a:r>
            <a:r>
              <a:rPr lang="fi-FI" sz="1800" dirty="0"/>
              <a:t> </a:t>
            </a:r>
            <a:r>
              <a:rPr lang="fi-FI" sz="1800" dirty="0" err="1"/>
              <a:t>target</a:t>
            </a:r>
            <a:r>
              <a:rPr lang="fi-FI" sz="1800" dirty="0"/>
              <a:t> </a:t>
            </a:r>
            <a:r>
              <a:rPr lang="fi-FI" sz="1800" dirty="0" err="1"/>
              <a:t>groups</a:t>
            </a:r>
            <a:r>
              <a:rPr lang="fi-FI" sz="1800" dirty="0"/>
              <a:t> </a:t>
            </a:r>
            <a:r>
              <a:rPr lang="fi-FI" sz="1800" dirty="0" err="1"/>
              <a:t>we</a:t>
            </a:r>
            <a:r>
              <a:rPr lang="fi-FI" sz="1800" dirty="0"/>
              <a:t> </a:t>
            </a:r>
            <a:r>
              <a:rPr lang="fi-FI" sz="1800" dirty="0" err="1" smtClean="0"/>
              <a:t>can</a:t>
            </a:r>
            <a:r>
              <a:rPr lang="fi-FI" sz="1800" dirty="0" smtClean="0"/>
              <a:t> </a:t>
            </a:r>
            <a:r>
              <a:rPr lang="fi-FI" sz="1800" dirty="0" err="1"/>
              <a:t>have</a:t>
            </a:r>
            <a:endParaRPr lang="fi-FI" sz="1800" dirty="0"/>
          </a:p>
          <a:p>
            <a:pPr lvl="1"/>
            <a:r>
              <a:rPr lang="fi-FI" sz="1800" dirty="0" err="1" smtClean="0"/>
              <a:t>the</a:t>
            </a:r>
            <a:r>
              <a:rPr lang="fi-FI" sz="1800" dirty="0" smtClean="0"/>
              <a:t> </a:t>
            </a:r>
            <a:r>
              <a:rPr lang="fi-FI" sz="1800" dirty="0" err="1"/>
              <a:t>role</a:t>
            </a:r>
            <a:r>
              <a:rPr lang="fi-FI" sz="1800" dirty="0"/>
              <a:t> of </a:t>
            </a:r>
            <a:r>
              <a:rPr lang="fi-FI" sz="1800" dirty="0" err="1"/>
              <a:t>digital</a:t>
            </a:r>
            <a:r>
              <a:rPr lang="fi-FI" sz="1800" dirty="0"/>
              <a:t> </a:t>
            </a:r>
            <a:r>
              <a:rPr lang="fi-FI" sz="1800" dirty="0" err="1"/>
              <a:t>services</a:t>
            </a:r>
            <a:r>
              <a:rPr lang="fi-FI" sz="1800" dirty="0"/>
              <a:t> to </a:t>
            </a:r>
            <a:r>
              <a:rPr lang="fi-FI" sz="1800" dirty="0" err="1"/>
              <a:t>support</a:t>
            </a:r>
            <a:r>
              <a:rPr lang="fi-FI" sz="1800" dirty="0"/>
              <a:t> </a:t>
            </a:r>
            <a:r>
              <a:rPr lang="fi-FI" sz="1800" dirty="0" err="1"/>
              <a:t>integrated</a:t>
            </a:r>
            <a:r>
              <a:rPr lang="fi-FI" sz="1800" dirty="0"/>
              <a:t> </a:t>
            </a:r>
            <a:r>
              <a:rPr lang="fi-FI" sz="1800" dirty="0" err="1"/>
              <a:t>services</a:t>
            </a:r>
            <a:r>
              <a:rPr lang="fi-FI" sz="1800" dirty="0"/>
              <a:t> -&gt; </a:t>
            </a:r>
            <a:r>
              <a:rPr lang="fi-FI" sz="1800" dirty="0" err="1"/>
              <a:t>digital</a:t>
            </a:r>
            <a:r>
              <a:rPr lang="fi-FI" sz="1800" dirty="0"/>
              <a:t> </a:t>
            </a:r>
            <a:r>
              <a:rPr lang="fi-FI" sz="1800" dirty="0" err="1"/>
              <a:t>services</a:t>
            </a:r>
            <a:r>
              <a:rPr lang="fi-FI" sz="1800" dirty="0"/>
              <a:t> </a:t>
            </a:r>
            <a:r>
              <a:rPr lang="fi-FI" sz="1800" dirty="0" err="1"/>
              <a:t>need</a:t>
            </a:r>
            <a:r>
              <a:rPr lang="fi-FI" sz="1800" dirty="0"/>
              <a:t> </a:t>
            </a:r>
            <a:r>
              <a:rPr lang="fi-FI" sz="1800" dirty="0" err="1"/>
              <a:t>integration</a:t>
            </a:r>
            <a:r>
              <a:rPr lang="fi-FI" sz="1800" dirty="0"/>
              <a:t> as </a:t>
            </a:r>
            <a:r>
              <a:rPr lang="fi-FI" sz="1800" dirty="0" err="1" smtClean="0"/>
              <a:t>well</a:t>
            </a:r>
            <a:endParaRPr lang="fi-FI" sz="1800" dirty="0" smtClean="0"/>
          </a:p>
          <a:p>
            <a:pPr lvl="1"/>
            <a:r>
              <a:rPr lang="fi-FI" sz="1800" dirty="0" smtClean="0"/>
              <a:t>How to </a:t>
            </a:r>
            <a:r>
              <a:rPr lang="fi-FI" sz="1800" dirty="0" err="1" smtClean="0"/>
              <a:t>encourage</a:t>
            </a:r>
            <a:r>
              <a:rPr lang="fi-FI" sz="1800" dirty="0" smtClean="0"/>
              <a:t> </a:t>
            </a:r>
            <a:r>
              <a:rPr lang="fi-FI" sz="1800" dirty="0" err="1" smtClean="0"/>
              <a:t>local</a:t>
            </a:r>
            <a:r>
              <a:rPr lang="fi-FI" sz="1800" dirty="0" smtClean="0"/>
              <a:t> </a:t>
            </a:r>
            <a:r>
              <a:rPr lang="fi-FI" sz="1800" dirty="0" err="1" smtClean="0"/>
              <a:t>integrated</a:t>
            </a:r>
            <a:r>
              <a:rPr lang="fi-FI" sz="1800" dirty="0" smtClean="0"/>
              <a:t> </a:t>
            </a:r>
            <a:r>
              <a:rPr lang="fi-FI" sz="1800" dirty="0" err="1" smtClean="0"/>
              <a:t>service</a:t>
            </a:r>
            <a:r>
              <a:rPr lang="fi-FI" sz="1800" dirty="0" smtClean="0"/>
              <a:t> </a:t>
            </a:r>
            <a:r>
              <a:rPr lang="fi-FI" sz="1800" dirty="0" err="1" smtClean="0"/>
              <a:t>models</a:t>
            </a:r>
            <a:r>
              <a:rPr lang="fi-FI" sz="1800" dirty="0" smtClean="0"/>
              <a:t> and </a:t>
            </a:r>
            <a:r>
              <a:rPr lang="fi-FI" sz="1800" dirty="0" err="1" smtClean="0"/>
              <a:t>still</a:t>
            </a:r>
            <a:r>
              <a:rPr lang="fi-FI" sz="1800" dirty="0" smtClean="0"/>
              <a:t> </a:t>
            </a:r>
            <a:r>
              <a:rPr lang="fi-FI" sz="1800" dirty="0" err="1" smtClean="0"/>
              <a:t>gather</a:t>
            </a:r>
            <a:r>
              <a:rPr lang="fi-FI" sz="1800" dirty="0" smtClean="0"/>
              <a:t> </a:t>
            </a:r>
            <a:r>
              <a:rPr lang="fi-FI" sz="1800" dirty="0" err="1" smtClean="0"/>
              <a:t>information</a:t>
            </a:r>
            <a:r>
              <a:rPr lang="fi-FI" sz="1800" dirty="0" smtClean="0"/>
              <a:t> and </a:t>
            </a:r>
            <a:r>
              <a:rPr lang="fi-FI" sz="1800" dirty="0" err="1" smtClean="0"/>
              <a:t>facilitate</a:t>
            </a:r>
            <a:r>
              <a:rPr lang="fi-FI" sz="1800" dirty="0" smtClean="0"/>
              <a:t> </a:t>
            </a:r>
            <a:r>
              <a:rPr lang="fi-FI" sz="1800" dirty="0" err="1" smtClean="0"/>
              <a:t>support</a:t>
            </a:r>
            <a:r>
              <a:rPr lang="fi-FI" sz="1800" dirty="0" smtClean="0"/>
              <a:t> </a:t>
            </a:r>
            <a:r>
              <a:rPr lang="fi-FI" sz="1800" dirty="0" err="1" smtClean="0"/>
              <a:t>nationally</a:t>
            </a:r>
            <a:endParaRPr lang="fi-FI" sz="1800" dirty="0"/>
          </a:p>
          <a:p>
            <a:pPr lvl="1"/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2279-BC74-4EFE-B5D3-1205B8A6CF90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Ministry of Economic Affairs and Employment of Finland •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735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8" name="Alaotsikk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8439150" y="6515100"/>
            <a:ext cx="704850" cy="206375"/>
          </a:xfrm>
        </p:spPr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0" y="6515100"/>
            <a:ext cx="3081338" cy="206375"/>
          </a:xfrm>
        </p:spPr>
        <p:txBody>
          <a:bodyPr/>
          <a:lstStyle/>
          <a:p>
            <a:r>
              <a:rPr lang="en-US" smtClean="0"/>
              <a:t>Ministry of Economic Affairs and Employment • www.tem.fi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05838" y="6515100"/>
            <a:ext cx="538162" cy="206375"/>
          </a:xfrm>
        </p:spPr>
        <p:txBody>
          <a:bodyPr/>
          <a:lstStyle/>
          <a:p>
            <a:fld id="{3065C9E5-8AC3-DF4B-BA99-CB03B9370A98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4656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Finland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49" y="1525867"/>
            <a:ext cx="6732733" cy="444736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population 5.6 million (18 inhabitants / </a:t>
            </a:r>
            <a:r>
              <a:rPr lang="en-US" sz="2400" dirty="0" err="1" smtClean="0"/>
              <a:t>sq.k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two official languages: </a:t>
            </a:r>
          </a:p>
          <a:p>
            <a:pPr lvl="1"/>
            <a:r>
              <a:rPr lang="en-US" sz="2100" dirty="0" smtClean="0"/>
              <a:t>Finnish (85,9 %) </a:t>
            </a:r>
          </a:p>
          <a:p>
            <a:pPr lvl="1"/>
            <a:r>
              <a:rPr lang="en-US" sz="2100" dirty="0" smtClean="0"/>
              <a:t>Swedish 5,2%)</a:t>
            </a:r>
          </a:p>
          <a:p>
            <a:r>
              <a:rPr lang="en-US" sz="2400" dirty="0" smtClean="0"/>
              <a:t>persons with other languages (8.9 %)</a:t>
            </a:r>
          </a:p>
          <a:p>
            <a:endParaRPr lang="en-US" sz="2400" dirty="0"/>
          </a:p>
          <a:p>
            <a:r>
              <a:rPr lang="en-US" sz="2400" dirty="0" smtClean="0"/>
              <a:t>education level of the working age population:</a:t>
            </a:r>
          </a:p>
          <a:p>
            <a:pPr lvl="1"/>
            <a:r>
              <a:rPr lang="en-US" sz="2400" dirty="0" smtClean="0"/>
              <a:t>10 % basic education</a:t>
            </a:r>
          </a:p>
          <a:p>
            <a:pPr lvl="1"/>
            <a:r>
              <a:rPr lang="en-US" sz="2400" dirty="0" smtClean="0"/>
              <a:t>46 % upper secondary education</a:t>
            </a:r>
          </a:p>
          <a:p>
            <a:pPr lvl="1"/>
            <a:r>
              <a:rPr lang="en-US" sz="2400" dirty="0" smtClean="0"/>
              <a:t>42 % tertiary education</a:t>
            </a:r>
          </a:p>
          <a:p>
            <a:pPr lvl="1"/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Economic Affairs and Employment • www.tem.fi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746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Finland – </a:t>
            </a:r>
            <a:r>
              <a:rPr lang="fi-FI" dirty="0" err="1" smtClean="0"/>
              <a:t>population</a:t>
            </a:r>
            <a:r>
              <a:rPr lang="fi-FI" dirty="0" smtClean="0"/>
              <a:t> </a:t>
            </a:r>
            <a:r>
              <a:rPr lang="fi-FI" dirty="0" err="1" smtClean="0"/>
              <a:t>pyramid</a:t>
            </a:r>
            <a:r>
              <a:rPr lang="fi-FI" dirty="0" smtClean="0"/>
              <a:t> 2022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Economic Affairs and Employment • www.tem.fi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t>4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91" y="1525867"/>
            <a:ext cx="7874205" cy="4765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03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i-FI" dirty="0" err="1" smtClean="0"/>
              <a:t>Governance</a:t>
            </a:r>
            <a:r>
              <a:rPr lang="fi-FI" dirty="0" smtClean="0"/>
              <a:t> of </a:t>
            </a:r>
            <a:r>
              <a:rPr lang="fi-FI" dirty="0" err="1" smtClean="0"/>
              <a:t>Guidance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4294967295"/>
          </p:nvPr>
        </p:nvSpPr>
        <p:spPr>
          <a:xfrm>
            <a:off x="8439150" y="6515100"/>
            <a:ext cx="704850" cy="20637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6839AD-8404-F14E-AD85-8BA1B1271A32}" type="datetime1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D5B3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21.5.2024</a:t>
            </a:fld>
            <a:endParaRPr kumimoji="0" lang="fi-FI" sz="800" b="0" i="0" u="none" strike="noStrike" kern="1200" cap="none" spc="0" normalizeH="0" baseline="0" noProof="0" dirty="0">
              <a:ln>
                <a:noFill/>
              </a:ln>
              <a:solidFill>
                <a:srgbClr val="D5B3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4294967295"/>
          </p:nvPr>
        </p:nvSpPr>
        <p:spPr>
          <a:xfrm>
            <a:off x="0" y="6515100"/>
            <a:ext cx="3081338" cy="206375"/>
          </a:xfrm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D5B3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Ministry of Economic Affairs and Employment • www.tem.fi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D5B3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294967295"/>
          </p:nvPr>
        </p:nvSpPr>
        <p:spPr>
          <a:xfrm>
            <a:off x="8605838" y="6515100"/>
            <a:ext cx="538162" cy="206375"/>
          </a:xfrm>
        </p:spPr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65C9E5-8AC3-DF4B-BA99-CB03B9370A98}" type="slidenum">
              <a:rPr kumimoji="0" lang="fi-FI" sz="900" b="1" i="0" u="none" strike="noStrike" kern="1200" cap="none" spc="0" normalizeH="0" baseline="0" noProof="0" smtClean="0">
                <a:ln>
                  <a:noFill/>
                </a:ln>
                <a:solidFill>
                  <a:srgbClr val="D5B37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i-FI" sz="900" b="1" i="0" u="none" strike="noStrike" kern="1200" cap="none" spc="0" normalizeH="0" baseline="0" noProof="0">
              <a:ln>
                <a:noFill/>
              </a:ln>
              <a:solidFill>
                <a:srgbClr val="D5B37A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8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i 6"/>
          <p:cNvSpPr/>
          <p:nvPr/>
        </p:nvSpPr>
        <p:spPr>
          <a:xfrm>
            <a:off x="2210844" y="2312091"/>
            <a:ext cx="1822274" cy="1322223"/>
          </a:xfrm>
          <a:prstGeom prst="ellipse">
            <a:avLst/>
          </a:prstGeom>
          <a:solidFill>
            <a:schemeClr val="accent1">
              <a:lumMod val="25000"/>
              <a:lumOff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Skills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development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and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career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guidance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in </a:t>
            </a:r>
            <a:r>
              <a:rPr lang="fi-FI" sz="1400" b="1" dirty="0">
                <a:solidFill>
                  <a:schemeClr val="tx1"/>
                </a:solidFill>
                <a:latin typeface="Arial" panose="020B0604020202020204"/>
              </a:rPr>
              <a:t>PES</a:t>
            </a:r>
            <a:endParaRPr lang="fi-FI" sz="1400" dirty="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8" name="Ellipsi 7"/>
          <p:cNvSpPr/>
          <p:nvPr/>
        </p:nvSpPr>
        <p:spPr>
          <a:xfrm>
            <a:off x="3924950" y="1717428"/>
            <a:ext cx="1799178" cy="1242884"/>
          </a:xfrm>
          <a:prstGeom prst="ellipse">
            <a:avLst/>
          </a:prstGeom>
          <a:solidFill>
            <a:schemeClr val="accent3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Career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counselling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within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b="1" dirty="0" err="1">
                <a:solidFill>
                  <a:schemeClr val="tx1"/>
                </a:solidFill>
                <a:latin typeface="Arial" panose="020B0604020202020204"/>
              </a:rPr>
              <a:t>education</a:t>
            </a:r>
            <a:r>
              <a:rPr lang="fi-FI" sz="1400" b="1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b="1" dirty="0" err="1">
                <a:solidFill>
                  <a:schemeClr val="tx1"/>
                </a:solidFill>
                <a:latin typeface="Arial" panose="020B0604020202020204"/>
              </a:rPr>
              <a:t>sector</a:t>
            </a:r>
            <a:r>
              <a:rPr lang="fi-FI" sz="1400" b="1" dirty="0">
                <a:solidFill>
                  <a:schemeClr val="tx1"/>
                </a:solidFill>
                <a:latin typeface="Arial" panose="020B0604020202020204"/>
              </a:rPr>
              <a:t> </a:t>
            </a:r>
            <a:endParaRPr lang="fi-FI" sz="1400" dirty="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9" name="Ellipsi 8"/>
          <p:cNvSpPr/>
          <p:nvPr/>
        </p:nvSpPr>
        <p:spPr>
          <a:xfrm>
            <a:off x="3612770" y="4495027"/>
            <a:ext cx="2111358" cy="156853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fi-FI" sz="1400" b="1" dirty="0">
                <a:solidFill>
                  <a:schemeClr val="tx1"/>
                </a:solidFill>
                <a:latin typeface="Arial" panose="020B0604020202020204"/>
              </a:rPr>
              <a:t>Private </a:t>
            </a:r>
            <a:r>
              <a:rPr lang="fi-FI" sz="1400" b="1" dirty="0" err="1">
                <a:solidFill>
                  <a:schemeClr val="tx1"/>
                </a:solidFill>
                <a:latin typeface="Arial" panose="020B0604020202020204"/>
              </a:rPr>
              <a:t>companies</a:t>
            </a:r>
            <a:endParaRPr lang="fi-FI" sz="1400" b="1" dirty="0">
              <a:solidFill>
                <a:schemeClr val="tx1"/>
              </a:solidFill>
              <a:latin typeface="Arial" panose="020B0604020202020204"/>
            </a:endParaRPr>
          </a:p>
          <a:p>
            <a:pPr algn="ctr" defTabSz="514350"/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Coaching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,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training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,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digital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tools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,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own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personnel</a:t>
            </a:r>
            <a:endParaRPr lang="fi-FI" sz="1400" dirty="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10" name="Ellipsi 9"/>
          <p:cNvSpPr/>
          <p:nvPr/>
        </p:nvSpPr>
        <p:spPr>
          <a:xfrm>
            <a:off x="1812570" y="3666272"/>
            <a:ext cx="1854217" cy="128688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Field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specific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guidance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in </a:t>
            </a:r>
            <a:r>
              <a:rPr lang="fi-FI" sz="1400" b="1" dirty="0">
                <a:solidFill>
                  <a:schemeClr val="tx1"/>
                </a:solidFill>
                <a:latin typeface="Arial" panose="020B0604020202020204"/>
              </a:rPr>
              <a:t>Trade </a:t>
            </a:r>
            <a:r>
              <a:rPr lang="fi-FI" sz="1400" b="1" dirty="0" err="1">
                <a:solidFill>
                  <a:schemeClr val="tx1"/>
                </a:solidFill>
                <a:latin typeface="Arial" panose="020B0604020202020204"/>
              </a:rPr>
              <a:t>unions</a:t>
            </a:r>
            <a:endParaRPr lang="fi-FI" sz="1400" dirty="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12" name="Ellipsi 11"/>
          <p:cNvSpPr/>
          <p:nvPr/>
        </p:nvSpPr>
        <p:spPr>
          <a:xfrm>
            <a:off x="5645538" y="2504882"/>
            <a:ext cx="1950797" cy="1347965"/>
          </a:xfrm>
          <a:prstGeom prst="ellipse">
            <a:avLst/>
          </a:prstGeom>
          <a:solidFill>
            <a:srgbClr val="C5E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Information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and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advice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400" dirty="0" err="1">
                <a:solidFill>
                  <a:schemeClr val="tx1"/>
                </a:solidFill>
                <a:latin typeface="Arial" panose="020B0604020202020204"/>
              </a:rPr>
              <a:t>services</a:t>
            </a:r>
            <a:r>
              <a:rPr lang="fi-FI" sz="1400" dirty="0">
                <a:solidFill>
                  <a:schemeClr val="tx1"/>
                </a:solidFill>
                <a:latin typeface="Arial" panose="020B0604020202020204"/>
              </a:rPr>
              <a:t> in </a:t>
            </a:r>
            <a:r>
              <a:rPr lang="fi-FI" sz="1400" b="1" dirty="0" err="1">
                <a:solidFill>
                  <a:schemeClr val="tx1"/>
                </a:solidFill>
                <a:latin typeface="Arial" panose="020B0604020202020204"/>
              </a:rPr>
              <a:t>municipalities</a:t>
            </a:r>
            <a:endParaRPr lang="fi-FI" sz="1400" dirty="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13" name="Ellipsi 12"/>
          <p:cNvSpPr/>
          <p:nvPr/>
        </p:nvSpPr>
        <p:spPr>
          <a:xfrm>
            <a:off x="3924950" y="3048998"/>
            <a:ext cx="1759163" cy="1372769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fi-FI" sz="1100" b="1" dirty="0">
                <a:solidFill>
                  <a:schemeClr val="tx1"/>
                </a:solidFill>
                <a:latin typeface="Arial" panose="020B0604020202020204"/>
              </a:rPr>
              <a:t>One-stop-</a:t>
            </a:r>
            <a:r>
              <a:rPr lang="fi-FI" sz="1100" b="1" dirty="0" err="1">
                <a:solidFill>
                  <a:schemeClr val="tx1"/>
                </a:solidFill>
                <a:latin typeface="Arial" panose="020B0604020202020204"/>
              </a:rPr>
              <a:t>guidance</a:t>
            </a:r>
            <a:r>
              <a:rPr lang="fi-FI" sz="1100" b="1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100" b="1" dirty="0" err="1">
                <a:solidFill>
                  <a:schemeClr val="tx1"/>
                </a:solidFill>
                <a:latin typeface="Arial" panose="020B0604020202020204"/>
              </a:rPr>
              <a:t>centers</a:t>
            </a:r>
            <a:r>
              <a:rPr lang="fi-FI" sz="1100" b="1" dirty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100" dirty="0">
                <a:solidFill>
                  <a:schemeClr val="tx1"/>
                </a:solidFill>
                <a:latin typeface="Arial" panose="020B0604020202020204"/>
              </a:rPr>
              <a:t>for </a:t>
            </a:r>
            <a:r>
              <a:rPr lang="fi-FI" sz="1100" dirty="0" err="1">
                <a:solidFill>
                  <a:schemeClr val="tx1"/>
                </a:solidFill>
                <a:latin typeface="Arial" panose="020B0604020202020204"/>
              </a:rPr>
              <a:t>youth</a:t>
            </a:r>
            <a:r>
              <a:rPr lang="fi-FI" sz="1100" dirty="0">
                <a:solidFill>
                  <a:schemeClr val="tx1"/>
                </a:solidFill>
                <a:latin typeface="Arial" panose="020B0604020202020204"/>
              </a:rPr>
              <a:t> (Ohjaamo</a:t>
            </a:r>
            <a:r>
              <a:rPr lang="fi-FI" sz="1100" dirty="0" smtClean="0">
                <a:solidFill>
                  <a:schemeClr val="tx1"/>
                </a:solidFill>
                <a:latin typeface="Arial" panose="020B0604020202020204"/>
              </a:rPr>
              <a:t>) and </a:t>
            </a:r>
            <a:r>
              <a:rPr lang="fi-FI" sz="1100" dirty="0" err="1" smtClean="0">
                <a:solidFill>
                  <a:schemeClr val="tx1"/>
                </a:solidFill>
                <a:latin typeface="Arial" panose="020B0604020202020204"/>
              </a:rPr>
              <a:t>other</a:t>
            </a:r>
            <a:r>
              <a:rPr lang="fi-FI" sz="1100" dirty="0" smtClean="0">
                <a:solidFill>
                  <a:schemeClr val="tx1"/>
                </a:solidFill>
                <a:latin typeface="Arial" panose="020B0604020202020204"/>
              </a:rPr>
              <a:t> cross-</a:t>
            </a:r>
            <a:r>
              <a:rPr lang="fi-FI" sz="1100" dirty="0" err="1" smtClean="0">
                <a:solidFill>
                  <a:schemeClr val="tx1"/>
                </a:solidFill>
                <a:latin typeface="Arial" panose="020B0604020202020204"/>
              </a:rPr>
              <a:t>sectoral</a:t>
            </a:r>
            <a:r>
              <a:rPr lang="fi-FI" sz="1100" dirty="0" smtClean="0">
                <a:solidFill>
                  <a:schemeClr val="tx1"/>
                </a:solidFill>
                <a:latin typeface="Arial" panose="020B0604020202020204"/>
              </a:rPr>
              <a:t> </a:t>
            </a:r>
            <a:r>
              <a:rPr lang="fi-FI" sz="1100" dirty="0" err="1" smtClean="0">
                <a:solidFill>
                  <a:schemeClr val="tx1"/>
                </a:solidFill>
                <a:latin typeface="Arial" panose="020B0604020202020204"/>
              </a:rPr>
              <a:t>services</a:t>
            </a:r>
            <a:endParaRPr lang="fi-FI" sz="1100" dirty="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14" name="Ellipsi 13"/>
          <p:cNvSpPr/>
          <p:nvPr/>
        </p:nvSpPr>
        <p:spPr>
          <a:xfrm>
            <a:off x="1403648" y="1455562"/>
            <a:ext cx="6696744" cy="4793736"/>
          </a:xfrm>
          <a:prstGeom prst="ellipse">
            <a:avLst/>
          </a:prstGeom>
          <a:noFill/>
          <a:ln w="571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endParaRPr lang="fi-FI" sz="1400">
              <a:solidFill>
                <a:schemeClr val="tx1"/>
              </a:solidFill>
              <a:latin typeface="Arial" panose="020B0604020202020204"/>
            </a:endParaRPr>
          </a:p>
        </p:txBody>
      </p:sp>
      <p:sp>
        <p:nvSpPr>
          <p:cNvPr id="15" name="Tekstiruutu 14"/>
          <p:cNvSpPr txBox="1"/>
          <p:nvPr/>
        </p:nvSpPr>
        <p:spPr>
          <a:xfrm>
            <a:off x="901463" y="298512"/>
            <a:ext cx="71304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/>
            <a:r>
              <a:rPr lang="fi-FI" sz="2000" b="1" dirty="0" smtClean="0">
                <a:latin typeface="Arial" panose="020B0604020202020204"/>
              </a:rPr>
              <a:t>Case Finland:</a:t>
            </a:r>
          </a:p>
          <a:p>
            <a:pPr algn="ctr" defTabSz="514350"/>
            <a:r>
              <a:rPr lang="fi-FI" sz="2000" b="1" dirty="0" err="1" smtClean="0">
                <a:latin typeface="Arial" panose="020B0604020202020204"/>
              </a:rPr>
              <a:t>Guidance</a:t>
            </a:r>
            <a:r>
              <a:rPr lang="fi-FI" sz="2000" b="1" dirty="0" smtClean="0">
                <a:latin typeface="Arial" panose="020B0604020202020204"/>
              </a:rPr>
              <a:t> </a:t>
            </a:r>
            <a:r>
              <a:rPr lang="fi-FI" sz="2000" b="1" dirty="0" err="1" smtClean="0">
                <a:latin typeface="Arial" panose="020B0604020202020204"/>
              </a:rPr>
              <a:t>services</a:t>
            </a:r>
            <a:r>
              <a:rPr lang="fi-FI" sz="2000" b="1" dirty="0" smtClean="0">
                <a:latin typeface="Arial" panose="020B0604020202020204"/>
              </a:rPr>
              <a:t> in </a:t>
            </a:r>
            <a:r>
              <a:rPr lang="fi-FI" sz="2000" b="1" dirty="0" err="1" smtClean="0">
                <a:latin typeface="Arial" panose="020B0604020202020204"/>
              </a:rPr>
              <a:t>different</a:t>
            </a:r>
            <a:r>
              <a:rPr lang="fi-FI" sz="2000" b="1" dirty="0" smtClean="0">
                <a:latin typeface="Arial" panose="020B0604020202020204"/>
              </a:rPr>
              <a:t> </a:t>
            </a:r>
            <a:r>
              <a:rPr lang="fi-FI" sz="2000" b="1" dirty="0" err="1" smtClean="0">
                <a:latin typeface="Arial" panose="020B0604020202020204"/>
              </a:rPr>
              <a:t>sectors</a:t>
            </a:r>
            <a:r>
              <a:rPr lang="fi-FI" sz="2000" b="1" dirty="0" smtClean="0">
                <a:latin typeface="Arial" panose="020B0604020202020204"/>
              </a:rPr>
              <a:t> </a:t>
            </a:r>
            <a:r>
              <a:rPr lang="fi-FI" sz="2000" b="1" dirty="0" err="1" smtClean="0">
                <a:latin typeface="Arial" panose="020B0604020202020204"/>
              </a:rPr>
              <a:t>all</a:t>
            </a:r>
            <a:r>
              <a:rPr lang="fi-FI" sz="2000" b="1" dirty="0" smtClean="0">
                <a:latin typeface="Arial" panose="020B0604020202020204"/>
              </a:rPr>
              <a:t> </a:t>
            </a:r>
            <a:r>
              <a:rPr lang="fi-FI" sz="2000" b="1" dirty="0" err="1" smtClean="0">
                <a:latin typeface="Arial" panose="020B0604020202020204"/>
              </a:rPr>
              <a:t>coordinated</a:t>
            </a:r>
            <a:r>
              <a:rPr lang="fi-FI" sz="2000" b="1" dirty="0" smtClean="0">
                <a:latin typeface="Arial" panose="020B0604020202020204"/>
              </a:rPr>
              <a:t> </a:t>
            </a:r>
            <a:r>
              <a:rPr lang="fi-FI" sz="2000" b="1" dirty="0" err="1" smtClean="0">
                <a:latin typeface="Arial" panose="020B0604020202020204"/>
              </a:rPr>
              <a:t>by</a:t>
            </a:r>
            <a:r>
              <a:rPr lang="fi-FI" sz="2000" b="1" dirty="0" smtClean="0">
                <a:latin typeface="Arial" panose="020B0604020202020204"/>
              </a:rPr>
              <a:t> </a:t>
            </a:r>
            <a:r>
              <a:rPr lang="fi-FI" sz="2000" b="1" dirty="0" err="1">
                <a:latin typeface="Arial" panose="020B0604020202020204"/>
              </a:rPr>
              <a:t>t</a:t>
            </a:r>
            <a:r>
              <a:rPr lang="fi-FI" sz="2000" b="1" dirty="0" err="1" smtClean="0">
                <a:latin typeface="Arial" panose="020B0604020202020204"/>
              </a:rPr>
              <a:t>he</a:t>
            </a:r>
            <a:r>
              <a:rPr lang="fi-FI" sz="2000" b="1" dirty="0" smtClean="0">
                <a:latin typeface="Arial" panose="020B0604020202020204"/>
              </a:rPr>
              <a:t> </a:t>
            </a:r>
            <a:r>
              <a:rPr lang="fi-FI" sz="2000" b="1" dirty="0" err="1">
                <a:latin typeface="Arial" panose="020B0604020202020204"/>
              </a:rPr>
              <a:t>national</a:t>
            </a:r>
            <a:r>
              <a:rPr lang="fi-FI" sz="2000" b="1" dirty="0">
                <a:latin typeface="Arial" panose="020B0604020202020204"/>
              </a:rPr>
              <a:t> </a:t>
            </a:r>
            <a:r>
              <a:rPr lang="fi-FI" sz="2000" b="1" dirty="0" smtClean="0">
                <a:latin typeface="Arial" panose="020B0604020202020204"/>
              </a:rPr>
              <a:t>lifelong </a:t>
            </a:r>
            <a:r>
              <a:rPr lang="fi-FI" sz="2000" b="1" dirty="0" err="1" smtClean="0">
                <a:latin typeface="Arial" panose="020B0604020202020204"/>
              </a:rPr>
              <a:t>guidance</a:t>
            </a:r>
            <a:r>
              <a:rPr lang="fi-FI" sz="2000" b="1" dirty="0" smtClean="0">
                <a:latin typeface="Arial" panose="020B0604020202020204"/>
              </a:rPr>
              <a:t> </a:t>
            </a:r>
            <a:r>
              <a:rPr lang="fi-FI" sz="2000" b="1" dirty="0" err="1" smtClean="0">
                <a:latin typeface="Arial" panose="020B0604020202020204"/>
              </a:rPr>
              <a:t>working</a:t>
            </a:r>
            <a:r>
              <a:rPr lang="fi-FI" sz="2000" b="1" dirty="0" smtClean="0">
                <a:latin typeface="Arial" panose="020B0604020202020204"/>
              </a:rPr>
              <a:t> </a:t>
            </a:r>
            <a:r>
              <a:rPr lang="fi-FI" sz="2000" b="1" dirty="0" err="1" smtClean="0">
                <a:latin typeface="Arial" panose="020B0604020202020204"/>
              </a:rPr>
              <a:t>group</a:t>
            </a:r>
            <a:r>
              <a:rPr lang="fi-FI" sz="2000" b="1" dirty="0" smtClean="0">
                <a:latin typeface="Arial" panose="020B0604020202020204"/>
              </a:rPr>
              <a:t> </a:t>
            </a:r>
          </a:p>
        </p:txBody>
      </p:sp>
      <p:sp>
        <p:nvSpPr>
          <p:cNvPr id="16" name="Ellipsi 15"/>
          <p:cNvSpPr/>
          <p:nvPr/>
        </p:nvSpPr>
        <p:spPr>
          <a:xfrm>
            <a:off x="5630096" y="3967915"/>
            <a:ext cx="1894232" cy="112925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50"/>
            <a:r>
              <a:rPr lang="fi-FI" sz="1400" b="1" dirty="0">
                <a:solidFill>
                  <a:schemeClr val="tx1"/>
                </a:solidFill>
                <a:latin typeface="Arial" panose="020B0604020202020204"/>
              </a:rPr>
              <a:t>Third </a:t>
            </a:r>
            <a:r>
              <a:rPr lang="fi-FI" sz="1400" b="1" dirty="0" err="1" smtClean="0">
                <a:solidFill>
                  <a:schemeClr val="tx1"/>
                </a:solidFill>
                <a:latin typeface="Arial" panose="020B0604020202020204"/>
              </a:rPr>
              <a:t>sector</a:t>
            </a:r>
            <a:endParaRPr lang="fi-FI" sz="1400" dirty="0">
              <a:solidFill>
                <a:schemeClr val="tx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7982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8655" y="170121"/>
            <a:ext cx="7347502" cy="1355743"/>
          </a:xfrm>
        </p:spPr>
        <p:txBody>
          <a:bodyPr/>
          <a:lstStyle/>
          <a:p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/>
              <a:t>g</a:t>
            </a:r>
            <a:r>
              <a:rPr lang="fi-FI" dirty="0" err="1" smtClean="0"/>
              <a:t>uidance</a:t>
            </a:r>
            <a:r>
              <a:rPr lang="fi-FI" dirty="0" smtClean="0"/>
              <a:t> </a:t>
            </a:r>
            <a:r>
              <a:rPr lang="fi-FI" dirty="0" err="1"/>
              <a:t>p</a:t>
            </a:r>
            <a:r>
              <a:rPr lang="fi-FI" dirty="0" err="1" smtClean="0"/>
              <a:t>rofession</a:t>
            </a:r>
            <a:r>
              <a:rPr lang="fi-FI" dirty="0" smtClean="0"/>
              <a:t> is </a:t>
            </a:r>
            <a:r>
              <a:rPr lang="fi-FI" dirty="0" err="1" smtClean="0"/>
              <a:t>highly</a:t>
            </a:r>
            <a:r>
              <a:rPr lang="fi-FI" dirty="0" smtClean="0"/>
              <a:t> </a:t>
            </a:r>
            <a:r>
              <a:rPr lang="fi-FI" dirty="0" err="1" smtClean="0"/>
              <a:t>appreciated</a:t>
            </a:r>
            <a:r>
              <a:rPr lang="fi-FI" dirty="0" smtClean="0"/>
              <a:t> and </a:t>
            </a:r>
            <a:r>
              <a:rPr lang="fi-FI" dirty="0" err="1" smtClean="0"/>
              <a:t>partly</a:t>
            </a:r>
            <a:r>
              <a:rPr lang="fi-FI" dirty="0" smtClean="0"/>
              <a:t> </a:t>
            </a:r>
            <a:r>
              <a:rPr lang="fi-FI" dirty="0" err="1" smtClean="0"/>
              <a:t>regulated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839AD-8404-F14E-AD85-8BA1B1271A32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Ministry of Economic Affairs and Employment • www.tem.fi</a:t>
            </a:r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t>7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25" y="1211135"/>
            <a:ext cx="6204461" cy="511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0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National </a:t>
            </a:r>
            <a:r>
              <a:rPr lang="fi-FI" dirty="0" err="1" smtClean="0"/>
              <a:t>strategic</a:t>
            </a:r>
            <a:r>
              <a:rPr lang="fi-FI" dirty="0" smtClean="0"/>
              <a:t> </a:t>
            </a:r>
            <a:r>
              <a:rPr lang="fi-FI" dirty="0" err="1" smtClean="0"/>
              <a:t>leadership</a:t>
            </a:r>
            <a:r>
              <a:rPr lang="fi-FI" dirty="0" smtClean="0"/>
              <a:t> &amp; </a:t>
            </a:r>
            <a:r>
              <a:rPr lang="fi-FI" dirty="0" err="1" smtClean="0"/>
              <a:t>cooperation</a:t>
            </a:r>
            <a:r>
              <a:rPr lang="fi-FI" dirty="0" smtClean="0"/>
              <a:t> in Finland 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Finland has a long tradition in career guidance both in employment and education </a:t>
            </a:r>
            <a:r>
              <a:rPr lang="en-US" sz="2000" dirty="0" smtClean="0"/>
              <a:t>sectors </a:t>
            </a:r>
          </a:p>
          <a:p>
            <a:r>
              <a:rPr lang="fi-FI" sz="2000" dirty="0" smtClean="0"/>
              <a:t>National Lifelong </a:t>
            </a:r>
            <a:r>
              <a:rPr lang="fi-FI" sz="2000" dirty="0"/>
              <a:t>G</a:t>
            </a:r>
            <a:r>
              <a:rPr lang="fi-FI" sz="2000" dirty="0" smtClean="0"/>
              <a:t>uidance </a:t>
            </a:r>
            <a:r>
              <a:rPr lang="fi-FI" sz="2000" dirty="0"/>
              <a:t>W</a:t>
            </a:r>
            <a:r>
              <a:rPr lang="fi-FI" sz="2000" dirty="0" smtClean="0"/>
              <a:t>orking </a:t>
            </a:r>
            <a:r>
              <a:rPr lang="fi-FI" sz="2000" dirty="0"/>
              <a:t>G</a:t>
            </a:r>
            <a:r>
              <a:rPr lang="fi-FI" sz="2000" dirty="0" smtClean="0"/>
              <a:t>roup </a:t>
            </a:r>
            <a:r>
              <a:rPr lang="en-US" sz="2000" dirty="0" smtClean="0"/>
              <a:t>(ELO-Forum) and a preparatory secretariat</a:t>
            </a:r>
            <a:endParaRPr lang="en-US" sz="2000" dirty="0"/>
          </a:p>
          <a:p>
            <a:pPr marL="0" indent="0">
              <a:buNone/>
            </a:pPr>
            <a:endParaRPr lang="fi-FI" sz="2000" dirty="0" smtClean="0"/>
          </a:p>
          <a:p>
            <a:pPr lvl="1"/>
            <a:r>
              <a:rPr lang="fi-FI" sz="2000" dirty="0" err="1" smtClean="0"/>
              <a:t>Co-chaired</a:t>
            </a:r>
            <a:r>
              <a:rPr lang="fi-FI" sz="2000" dirty="0" smtClean="0"/>
              <a:t> </a:t>
            </a:r>
            <a:r>
              <a:rPr lang="fi-FI" sz="2000" dirty="0" err="1" smtClean="0"/>
              <a:t>by</a:t>
            </a:r>
            <a:r>
              <a:rPr lang="fi-FI" sz="2000" dirty="0" smtClean="0"/>
              <a:t> </a:t>
            </a:r>
            <a:r>
              <a:rPr lang="fi-FI" sz="2000" dirty="0" err="1" smtClean="0"/>
              <a:t>the</a:t>
            </a:r>
            <a:r>
              <a:rPr lang="fi-FI" sz="2000" dirty="0" smtClean="0"/>
              <a:t>  </a:t>
            </a:r>
            <a:r>
              <a:rPr lang="fi-FI" sz="2000" dirty="0" err="1" smtClean="0"/>
              <a:t>Ministry</a:t>
            </a:r>
            <a:r>
              <a:rPr lang="fi-FI" sz="2000" dirty="0" smtClean="0"/>
              <a:t> of Education and Culture &amp; </a:t>
            </a:r>
            <a:r>
              <a:rPr lang="fi-FI" sz="2000" dirty="0" err="1" smtClean="0"/>
              <a:t>Ministry</a:t>
            </a:r>
            <a:r>
              <a:rPr lang="fi-FI" sz="2000" dirty="0" smtClean="0"/>
              <a:t> of </a:t>
            </a:r>
            <a:r>
              <a:rPr lang="fi-FI" sz="2000" dirty="0" err="1" smtClean="0"/>
              <a:t>Employment</a:t>
            </a:r>
            <a:r>
              <a:rPr lang="fi-FI" sz="2000" dirty="0" smtClean="0"/>
              <a:t> and </a:t>
            </a:r>
            <a:r>
              <a:rPr lang="fi-FI" sz="2000" dirty="0" err="1" smtClean="0"/>
              <a:t>Economic</a:t>
            </a:r>
            <a:r>
              <a:rPr lang="fi-FI" sz="2000" dirty="0" smtClean="0"/>
              <a:t> </a:t>
            </a:r>
            <a:r>
              <a:rPr lang="fi-FI" sz="2000" dirty="0" err="1" smtClean="0"/>
              <a:t>Affairs</a:t>
            </a:r>
            <a:endParaRPr lang="fi-FI" sz="2000" dirty="0" smtClean="0"/>
          </a:p>
          <a:p>
            <a:pPr marL="342875" lvl="1" indent="0">
              <a:buNone/>
            </a:pPr>
            <a:endParaRPr lang="fi-FI" sz="2000" dirty="0" smtClean="0"/>
          </a:p>
          <a:p>
            <a:pPr lvl="1"/>
            <a:r>
              <a:rPr lang="fi-FI" sz="2000" dirty="0" smtClean="0"/>
              <a:t>Representatives of Ministries of Finance, Social &amp; Health, educational institutions, regional</a:t>
            </a:r>
            <a:r>
              <a:rPr lang="fi-FI" sz="2000" dirty="0"/>
              <a:t> </a:t>
            </a:r>
            <a:r>
              <a:rPr lang="fi-FI" sz="2000" dirty="0" smtClean="0"/>
              <a:t>&amp; local PES, universities, social partners, third sector</a:t>
            </a:r>
            <a:r>
              <a:rPr lang="fi-FI" sz="2000" dirty="0"/>
              <a:t> </a:t>
            </a:r>
            <a:r>
              <a:rPr lang="fi-FI" sz="2000" dirty="0" smtClean="0"/>
              <a:t>and students</a:t>
            </a:r>
          </a:p>
          <a:p>
            <a:pPr lvl="1"/>
            <a:endParaRPr lang="fi-FI" sz="2000" dirty="0" smtClean="0"/>
          </a:p>
          <a:p>
            <a:pPr lvl="1"/>
            <a:r>
              <a:rPr lang="fi-FI" sz="2000" dirty="0"/>
              <a:t>S</a:t>
            </a:r>
            <a:r>
              <a:rPr lang="fi-FI" sz="2000" dirty="0" smtClean="0"/>
              <a:t>trategic </a:t>
            </a:r>
            <a:r>
              <a:rPr lang="fi-FI" sz="2000" dirty="0" err="1" smtClean="0"/>
              <a:t>annual</a:t>
            </a:r>
            <a:r>
              <a:rPr lang="fi-FI" sz="2000" dirty="0" smtClean="0"/>
              <a:t> </a:t>
            </a:r>
            <a:r>
              <a:rPr lang="fi-FI" sz="2000" dirty="0" err="1" smtClean="0"/>
              <a:t>national</a:t>
            </a:r>
            <a:r>
              <a:rPr lang="fi-FI" sz="2000" dirty="0" smtClean="0"/>
              <a:t> targets, meetings, news </a:t>
            </a:r>
            <a:r>
              <a:rPr lang="fi-FI" sz="2000" dirty="0" err="1" smtClean="0"/>
              <a:t>letters</a:t>
            </a:r>
            <a:r>
              <a:rPr lang="fi-FI" sz="2000" dirty="0" smtClean="0"/>
              <a:t>, publications</a:t>
            </a:r>
          </a:p>
          <a:p>
            <a:pPr lvl="1"/>
            <a:r>
              <a:rPr lang="fi-FI" sz="2000" dirty="0" smtClean="0"/>
              <a:t>Targets for regional working groups</a:t>
            </a:r>
          </a:p>
          <a:p>
            <a:pPr lvl="1"/>
            <a:r>
              <a:rPr lang="fi-FI" sz="2000" dirty="0"/>
              <a:t>M</a:t>
            </a:r>
            <a:r>
              <a:rPr lang="fi-FI" sz="2000" dirty="0" smtClean="0"/>
              <a:t>onitoring of national outcomes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2279-BC74-4EFE-B5D3-1205B8A6CF90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Ministry of Economic Affairs and Employment of Finland •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9604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sz="2800" dirty="0" err="1"/>
              <a:t>Regional</a:t>
            </a:r>
            <a:r>
              <a:rPr lang="fi-FI" sz="2800" dirty="0"/>
              <a:t> lifelong </a:t>
            </a:r>
            <a:r>
              <a:rPr lang="fi-FI" sz="2800" dirty="0" err="1"/>
              <a:t>guidance</a:t>
            </a:r>
            <a:r>
              <a:rPr lang="fi-FI" sz="2800" dirty="0"/>
              <a:t> </a:t>
            </a:r>
            <a:r>
              <a:rPr lang="fi-FI" sz="2800" dirty="0" err="1"/>
              <a:t>cooperation</a:t>
            </a:r>
            <a:r>
              <a:rPr lang="fi-FI" sz="2800" dirty="0"/>
              <a:t> </a:t>
            </a:r>
            <a:r>
              <a:rPr lang="fi-FI" sz="2800" dirty="0" err="1"/>
              <a:t>groups</a:t>
            </a:r>
            <a:r>
              <a:rPr lang="fi-FI" sz="2800" dirty="0"/>
              <a:t/>
            </a:r>
            <a:br>
              <a:rPr lang="fi-FI" sz="2800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sz="1800" dirty="0" smtClean="0"/>
              <a:t>The </a:t>
            </a:r>
            <a:r>
              <a:rPr lang="en-US" sz="1800" dirty="0"/>
              <a:t>implementation and development tasks of the central government </a:t>
            </a:r>
            <a:r>
              <a:rPr lang="en-US" sz="1800" dirty="0" smtClean="0"/>
              <a:t>are delegated </a:t>
            </a:r>
            <a:r>
              <a:rPr lang="en-US" sz="1800" dirty="0"/>
              <a:t>to </a:t>
            </a:r>
            <a:r>
              <a:rPr lang="en-US" sz="1800" b="1" dirty="0"/>
              <a:t>15 </a:t>
            </a:r>
            <a:r>
              <a:rPr lang="fi-FI" sz="1800" b="1" dirty="0"/>
              <a:t>R</a:t>
            </a:r>
            <a:r>
              <a:rPr lang="fi-FI" sz="1800" b="1" dirty="0" smtClean="0"/>
              <a:t>egional </a:t>
            </a:r>
            <a:r>
              <a:rPr lang="en-US" sz="1800" b="1" dirty="0"/>
              <a:t>Centres for Economic Development, Transport and the Environment (</a:t>
            </a:r>
            <a:r>
              <a:rPr lang="en-US" sz="1800" b="1" dirty="0" smtClean="0"/>
              <a:t>ELY-</a:t>
            </a:r>
            <a:r>
              <a:rPr lang="en-US" sz="1800" b="1" dirty="0" err="1" smtClean="0"/>
              <a:t>centres</a:t>
            </a:r>
            <a:r>
              <a:rPr lang="en-US" sz="1800" b="1" dirty="0"/>
              <a:t>)</a:t>
            </a:r>
            <a:endParaRPr lang="en-US" sz="1800" b="1" dirty="0" smtClean="0"/>
          </a:p>
          <a:p>
            <a:pPr marL="342875" lvl="1" indent="0">
              <a:buNone/>
            </a:pPr>
            <a:endParaRPr lang="en-US" sz="1800" b="1" dirty="0" smtClean="0"/>
          </a:p>
          <a:p>
            <a:pPr lvl="1"/>
            <a:r>
              <a:rPr lang="en-US" sz="1800" dirty="0" smtClean="0"/>
              <a:t>Each </a:t>
            </a:r>
            <a:r>
              <a:rPr lang="en-US" sz="1800" dirty="0"/>
              <a:t>ELY-centre is obliged to establish </a:t>
            </a:r>
            <a:r>
              <a:rPr lang="en-US" sz="1800" b="1" dirty="0"/>
              <a:t>a regional lifelong guidance working group </a:t>
            </a:r>
            <a:r>
              <a:rPr lang="en-US" sz="1800" dirty="0"/>
              <a:t>with r</a:t>
            </a:r>
            <a:r>
              <a:rPr lang="fi-FI" sz="1800" dirty="0"/>
              <a:t>epresentatives from </a:t>
            </a:r>
            <a:r>
              <a:rPr lang="fi-FI" sz="1800" dirty="0" smtClean="0"/>
              <a:t>educational </a:t>
            </a:r>
            <a:r>
              <a:rPr lang="fi-FI" sz="1800" dirty="0"/>
              <a:t>institutions, PES, regional administration, social partners, municipalities, one-stop-guidance centers etc</a:t>
            </a:r>
            <a:r>
              <a:rPr lang="fi-FI" sz="1800" dirty="0" smtClean="0"/>
              <a:t>.</a:t>
            </a:r>
          </a:p>
          <a:p>
            <a:pPr lvl="2"/>
            <a:r>
              <a:rPr lang="fi-FI" sz="1650" dirty="0" smtClean="0"/>
              <a:t>+3 </a:t>
            </a:r>
            <a:r>
              <a:rPr lang="fi-FI" sz="1650" dirty="0" err="1" smtClean="0"/>
              <a:t>Swedish-speaking</a:t>
            </a:r>
            <a:r>
              <a:rPr lang="fi-FI" sz="1650" dirty="0" smtClean="0"/>
              <a:t> </a:t>
            </a:r>
            <a:r>
              <a:rPr lang="fi-FI" sz="1650" dirty="0" err="1" smtClean="0"/>
              <a:t>co-operation</a:t>
            </a:r>
            <a:r>
              <a:rPr lang="fi-FI" sz="1650" dirty="0" smtClean="0"/>
              <a:t> </a:t>
            </a:r>
            <a:r>
              <a:rPr lang="fi-FI" sz="1650" dirty="0" err="1" smtClean="0"/>
              <a:t>groups</a:t>
            </a:r>
            <a:endParaRPr lang="fi-FI" sz="1650" dirty="0" smtClean="0"/>
          </a:p>
          <a:p>
            <a:pPr lvl="1"/>
            <a:endParaRPr lang="fi-FI" sz="1800" dirty="0" smtClean="0"/>
          </a:p>
          <a:p>
            <a:pPr lvl="1"/>
            <a:r>
              <a:rPr lang="fi-FI" sz="1800" b="1" dirty="0" err="1" smtClean="0"/>
              <a:t>Operations</a:t>
            </a:r>
            <a:r>
              <a:rPr lang="fi-FI" sz="1800" b="1" dirty="0" smtClean="0"/>
              <a:t>: </a:t>
            </a:r>
            <a:r>
              <a:rPr lang="fi-FI" sz="1800" dirty="0" err="1" smtClean="0"/>
              <a:t>meetings</a:t>
            </a:r>
            <a:r>
              <a:rPr lang="fi-FI" sz="1800" dirty="0" smtClean="0"/>
              <a:t> and </a:t>
            </a:r>
            <a:r>
              <a:rPr lang="fi-FI" sz="1800" dirty="0" err="1" smtClean="0"/>
              <a:t>seminars</a:t>
            </a:r>
            <a:r>
              <a:rPr lang="fi-FI" sz="1800" dirty="0" smtClean="0"/>
              <a:t>, </a:t>
            </a:r>
            <a:r>
              <a:rPr lang="fi-FI" sz="1800" dirty="0" err="1" smtClean="0"/>
              <a:t>information</a:t>
            </a:r>
            <a:r>
              <a:rPr lang="fi-FI" sz="1800" dirty="0" smtClean="0"/>
              <a:t> </a:t>
            </a:r>
            <a:r>
              <a:rPr lang="fi-FI" sz="1800" dirty="0" err="1" smtClean="0"/>
              <a:t>exchange</a:t>
            </a:r>
            <a:r>
              <a:rPr lang="fi-FI" sz="1800" dirty="0" smtClean="0"/>
              <a:t>, </a:t>
            </a:r>
            <a:r>
              <a:rPr lang="fi-FI" sz="1800" dirty="0" err="1" smtClean="0"/>
              <a:t>study</a:t>
            </a:r>
            <a:r>
              <a:rPr lang="fi-FI" sz="1800" dirty="0" smtClean="0"/>
              <a:t> </a:t>
            </a:r>
            <a:r>
              <a:rPr lang="fi-FI" sz="1800" dirty="0" err="1"/>
              <a:t>visits</a:t>
            </a:r>
            <a:r>
              <a:rPr lang="fi-FI" sz="1800" dirty="0"/>
              <a:t>, </a:t>
            </a:r>
            <a:r>
              <a:rPr lang="fi-FI" sz="1800" dirty="0" err="1" smtClean="0"/>
              <a:t>training</a:t>
            </a:r>
            <a:r>
              <a:rPr lang="fi-FI" sz="1800" dirty="0" smtClean="0"/>
              <a:t> </a:t>
            </a:r>
            <a:r>
              <a:rPr lang="fi-FI" sz="1800" dirty="0"/>
              <a:t>for </a:t>
            </a:r>
            <a:r>
              <a:rPr lang="fi-FI" sz="1800" dirty="0" err="1"/>
              <a:t>guidance</a:t>
            </a:r>
            <a:r>
              <a:rPr lang="fi-FI" sz="1800" dirty="0"/>
              <a:t> </a:t>
            </a:r>
            <a:r>
              <a:rPr lang="fi-FI" sz="1800" dirty="0" err="1" smtClean="0"/>
              <a:t>practitioners</a:t>
            </a:r>
            <a:r>
              <a:rPr lang="fi-FI" sz="1800" dirty="0" smtClean="0"/>
              <a:t>, </a:t>
            </a:r>
            <a:r>
              <a:rPr lang="fi-FI" sz="1800" dirty="0" err="1" smtClean="0"/>
              <a:t>project</a:t>
            </a:r>
            <a:r>
              <a:rPr lang="fi-FI" sz="1800" dirty="0" smtClean="0"/>
              <a:t> </a:t>
            </a:r>
            <a:r>
              <a:rPr lang="fi-FI" sz="1800" dirty="0" err="1" smtClean="0"/>
              <a:t>planning</a:t>
            </a:r>
            <a:r>
              <a:rPr lang="fi-FI" sz="1800" dirty="0" smtClean="0"/>
              <a:t> (for </a:t>
            </a:r>
            <a:r>
              <a:rPr lang="fi-FI" sz="1800" dirty="0" err="1" smtClean="0"/>
              <a:t>example</a:t>
            </a:r>
            <a:r>
              <a:rPr lang="fi-FI" sz="1800" dirty="0" smtClean="0"/>
              <a:t> EU-</a:t>
            </a:r>
            <a:r>
              <a:rPr lang="fi-FI" sz="1800" dirty="0" err="1" smtClean="0"/>
              <a:t>funded</a:t>
            </a:r>
            <a:r>
              <a:rPr lang="fi-FI" sz="1800" dirty="0" smtClean="0"/>
              <a:t>)</a:t>
            </a:r>
          </a:p>
          <a:p>
            <a:pPr lvl="2"/>
            <a:r>
              <a:rPr lang="fi-FI" sz="1650" dirty="0" smtClean="0"/>
              <a:t>Example:  </a:t>
            </a:r>
            <a:r>
              <a:rPr lang="fi-FI" sz="1650" dirty="0"/>
              <a:t>to enhance and support the operating model of One-stop-guidance centers (Ohjaamo Centers</a:t>
            </a:r>
            <a:r>
              <a:rPr lang="fi-FI" sz="1650" dirty="0" smtClean="0"/>
              <a:t>)</a:t>
            </a:r>
          </a:p>
          <a:p>
            <a:pPr marL="342875" lvl="1" indent="0">
              <a:buNone/>
            </a:pPr>
            <a:endParaRPr lang="fi-FI" sz="1800" dirty="0"/>
          </a:p>
          <a:p>
            <a:pPr lvl="1"/>
            <a:r>
              <a:rPr lang="fi-FI" sz="1800" dirty="0" err="1"/>
              <a:t>Annual</a:t>
            </a:r>
            <a:r>
              <a:rPr lang="fi-FI" sz="1800" dirty="0"/>
              <a:t> </a:t>
            </a:r>
            <a:r>
              <a:rPr lang="fi-FI" sz="1800" dirty="0" err="1"/>
              <a:t>strategic</a:t>
            </a:r>
            <a:r>
              <a:rPr lang="fi-FI" sz="1800" dirty="0"/>
              <a:t> </a:t>
            </a:r>
            <a:r>
              <a:rPr lang="fi-FI" sz="1800" dirty="0" err="1"/>
              <a:t>targets</a:t>
            </a:r>
            <a:endParaRPr lang="fi-FI" sz="1800" dirty="0"/>
          </a:p>
          <a:p>
            <a:pPr lvl="1"/>
            <a:r>
              <a:rPr lang="fi-FI" sz="1800" dirty="0" err="1" smtClean="0"/>
              <a:t>Regular</a:t>
            </a:r>
            <a:r>
              <a:rPr lang="fi-FI" sz="1800" dirty="0" smtClean="0"/>
              <a:t> </a:t>
            </a:r>
            <a:r>
              <a:rPr lang="fi-FI" sz="1800" dirty="0" err="1" smtClean="0"/>
              <a:t>unformal</a:t>
            </a:r>
            <a:r>
              <a:rPr lang="fi-FI" sz="1800" dirty="0" smtClean="0"/>
              <a:t> </a:t>
            </a:r>
            <a:r>
              <a:rPr lang="fi-FI" sz="1800" dirty="0" err="1" smtClean="0"/>
              <a:t>meetings</a:t>
            </a:r>
            <a:r>
              <a:rPr lang="fi-FI" sz="1800" dirty="0" smtClean="0"/>
              <a:t> </a:t>
            </a:r>
            <a:r>
              <a:rPr lang="fi-FI" sz="1800" dirty="0" err="1"/>
              <a:t>with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chairs</a:t>
            </a:r>
            <a:r>
              <a:rPr lang="fi-FI" sz="1800" dirty="0"/>
              <a:t> of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regional</a:t>
            </a:r>
            <a:r>
              <a:rPr lang="fi-FI" sz="1800" dirty="0"/>
              <a:t> </a:t>
            </a:r>
            <a:r>
              <a:rPr lang="fi-FI" sz="1800" dirty="0" err="1"/>
              <a:t>working</a:t>
            </a:r>
            <a:r>
              <a:rPr lang="fi-FI" sz="1800" dirty="0"/>
              <a:t> </a:t>
            </a:r>
            <a:r>
              <a:rPr lang="fi-FI" sz="1800" dirty="0" err="1" smtClean="0"/>
              <a:t>groups</a:t>
            </a:r>
            <a:r>
              <a:rPr lang="fi-FI" sz="1800" dirty="0" smtClean="0"/>
              <a:t> and </a:t>
            </a:r>
            <a:r>
              <a:rPr lang="fi-FI" sz="1800" dirty="0" err="1" smtClean="0"/>
              <a:t>ministries</a:t>
            </a:r>
            <a:endParaRPr lang="fi-FI" sz="1800" dirty="0" smtClean="0"/>
          </a:p>
          <a:p>
            <a:endParaRPr lang="fi-FI" sz="1800" b="0" dirty="0"/>
          </a:p>
          <a:p>
            <a:endParaRPr lang="fi-FI" sz="18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42279-BC74-4EFE-B5D3-1205B8A6CF90}" type="datetime1">
              <a:rPr lang="fi-FI" smtClean="0"/>
              <a:t>21.5.2024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Ministry of Economic Affairs and Employment of Finland • www.tem.fi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C9E5-8AC3-DF4B-BA99-CB03B9370A98}" type="slidenum">
              <a:rPr lang="fi-FI" smtClean="0"/>
              <a:pPr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795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_DB02_normal_FI_V____RGB">
  <a:themeElements>
    <a:clrScheme name="TEM2016">
      <a:dk1>
        <a:srgbClr val="000000"/>
      </a:dk1>
      <a:lt1>
        <a:srgbClr val="FFFFFF"/>
      </a:lt1>
      <a:dk2>
        <a:srgbClr val="001E60"/>
      </a:dk2>
      <a:lt2>
        <a:srgbClr val="D5B37A"/>
      </a:lt2>
      <a:accent1>
        <a:srgbClr val="001E60"/>
      </a:accent1>
      <a:accent2>
        <a:srgbClr val="EE2737"/>
      </a:accent2>
      <a:accent3>
        <a:srgbClr val="FF8200"/>
      </a:accent3>
      <a:accent4>
        <a:srgbClr val="F2A900"/>
      </a:accent4>
      <a:accent5>
        <a:srgbClr val="97D700"/>
      </a:accent5>
      <a:accent6>
        <a:srgbClr val="00BFB3"/>
      </a:accent6>
      <a:hlink>
        <a:srgbClr val="009CDE"/>
      </a:hlink>
      <a:folHlink>
        <a:srgbClr val="485CC7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200" b="1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-ppt-template_normal.potx" id="{DD6C6847-E755-42B4-B35F-08DF389D6E1B}" vid="{51D59CA2-D9B6-4DAA-8489-0CA1CEF09C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DCCBC3F-9D9D-4E65-B952-26073D96AC36" xsi:nil="true"/>
    <wic_System_Copyright xmlns="http://schemas.microsoft.com/sharepoint/v3/fields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uva" ma:contentTypeID="0x0101009148F5A04DDD49CBA7127AADA5FB792B00AADE34325A8B49CDA8BB4DB53328F214002F83B0A242B2A9418F9FEDD1844993A9" ma:contentTypeVersion="1" ma:contentTypeDescription="Lataa kuva palvelimeen." ma:contentTypeScope="" ma:versionID="49e6dc74d886946ba9d353e4735f5c49">
  <xsd:schema xmlns:xsd="http://www.w3.org/2001/XMLSchema" xmlns:xs="http://www.w3.org/2001/XMLSchema" xmlns:p="http://schemas.microsoft.com/office/2006/metadata/properties" xmlns:ns1="http://schemas.microsoft.com/sharepoint/v3" xmlns:ns2="BDCCBC3F-9D9D-4E65-B952-26073D96AC36" xmlns:ns3="http://schemas.microsoft.com/sharepoint/v3/fields" targetNamespace="http://schemas.microsoft.com/office/2006/metadata/properties" ma:root="true" ma:fieldsID="2011c9569c78f14a10daa64c5e65ba59" ns1:_="" ns2:_="" ns3:_="">
    <xsd:import namespace="http://schemas.microsoft.com/sharepoint/v3"/>
    <xsd:import namespace="BDCCBC3F-9D9D-4E65-B952-26073D96AC36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-polku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edostotyyppi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-tiedostotyyppi" ma:hidden="true" ma:internalName="HTML_x0020_File_x0020_Type" ma:readOnly="true">
      <xsd:simpleType>
        <xsd:restriction base="dms:Text"/>
      </xsd:simpleType>
    </xsd:element>
    <xsd:element name="FSObjType" ma:index="11" nillable="true" ma:displayName="Kohteen tyyppi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Ajoituksen alkamispäivämäärä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Ajoituksen päättymispäivämäärä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CBC3F-9D9D-4E65-B952-26073D96AC36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Pikkukuva on olemassa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Esikatselu on olemassa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Leveys" ma:internalName="ImageWidth" ma:readOnly="true">
      <xsd:simpleType>
        <xsd:restriction base="dms:Unknown"/>
      </xsd:simpleType>
    </xsd:element>
    <xsd:element name="ImageHeight" ma:index="22" nillable="true" ma:displayName="Korkeus" ma:internalName="ImageHeight" ma:readOnly="true">
      <xsd:simpleType>
        <xsd:restriction base="dms:Unknown"/>
      </xsd:simpleType>
    </xsd:element>
    <xsd:element name="ImageCreateDate" ma:index="25" nillable="true" ma:displayName="Kuvattu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Tekijänoikeus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Tekijä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 ma:index="23" ma:displayName="Kommentit"/>
        <xsd:element name="keywords" minOccurs="0" maxOccurs="1" type="xsd:string" ma:index="14" ma:displayName="Avainsanat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4977A7-889C-4615-BBDA-338D2256BCD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BDCCBC3F-9D9D-4E65-B952-26073D96AC36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864913E-A1DE-4D05-AF8F-F801DDF0C6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A15ABC-C218-4548-B85A-1B0C7FF658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DCCBC3F-9D9D-4E65-B952-26073D96AC36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TEM_DB02_normal_FI_V____RGB</Template>
  <TotalTime>5100</TotalTime>
  <Words>2534</Words>
  <Application>Microsoft Office PowerPoint</Application>
  <PresentationFormat>Näytössä katseltava diaesitys (4:3)</PresentationFormat>
  <Paragraphs>273</Paragraphs>
  <Slides>25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30" baseType="lpstr">
      <vt:lpstr>Arial</vt:lpstr>
      <vt:lpstr>Arial Narrow</vt:lpstr>
      <vt:lpstr>Calibri</vt:lpstr>
      <vt:lpstr>Times New Roman</vt:lpstr>
      <vt:lpstr>TEM_DB02_normal_FI_V____RGB</vt:lpstr>
      <vt:lpstr>Lifelong Guidance in Finland </vt:lpstr>
      <vt:lpstr>Suomi Finland  </vt:lpstr>
      <vt:lpstr>Finland</vt:lpstr>
      <vt:lpstr>Finland – population pyramid 2022</vt:lpstr>
      <vt:lpstr>PowerPoint-esitys</vt:lpstr>
      <vt:lpstr>PowerPoint-esitys</vt:lpstr>
      <vt:lpstr>The guidance profession is highly appreciated and partly regulated</vt:lpstr>
      <vt:lpstr>National strategic leadership &amp; cooperation in Finland  </vt:lpstr>
      <vt:lpstr>Regional lifelong guidance cooperation groups </vt:lpstr>
      <vt:lpstr>PowerPoint-esitys</vt:lpstr>
      <vt:lpstr>Finland follows global regulation and recommendation on Lifelong Guidance</vt:lpstr>
      <vt:lpstr>Nordic Council of Ministers</vt:lpstr>
      <vt:lpstr>ICCDPP (INTERNATIONAL CENTRE FOR CAREER DEVELOPMENT AND PUBLIC POLICY) recommendations (2019)</vt:lpstr>
      <vt:lpstr>European Commission - Lifelong guidance policy and practice in the EU trends,  challenges and learning environments (2019)</vt:lpstr>
      <vt:lpstr>Guidance for Lifelong learning (Skills week seminar during Finnish EU Council Presidency 2019): How should guidance be developed in EU?</vt:lpstr>
      <vt:lpstr>Guidance for Lifelong learning (Skills week seminar during Finnish EU Council Presidency 2019)</vt:lpstr>
      <vt:lpstr>OECD: system of continuous learning,  Finland's challenges (2019)</vt:lpstr>
      <vt:lpstr>The strategy for lifelong guidance in Finland  (2020) sets out national goals for guidance</vt:lpstr>
      <vt:lpstr>Update of the National Lifelong Guidance Strategy 2023: discussion provoking questions for stakeholders on all levels </vt:lpstr>
      <vt:lpstr>Sustainable Growth Programme for Finland: https://julkaisut.valtioneuvosto.fi/handle/10024/163363 (eng)  Pillar 3: Raising the employment rate and upskilling to accelerate sustainable growth   Upskilling and continuous learning reform  Reform of continuous learning </vt:lpstr>
      <vt:lpstr>Multisectoral guidance services</vt:lpstr>
      <vt:lpstr>PowerPoint-esitys</vt:lpstr>
      <vt:lpstr>Ohjaamo one-stop-shops in a nutshell</vt:lpstr>
      <vt:lpstr>Integrated Services: The Take-Away</vt:lpstr>
      <vt:lpstr>Thank you!</vt:lpstr>
    </vt:vector>
  </TitlesOfParts>
  <Company>VIP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A4</dc:title>
  <dc:creator>Riitta Elo</dc:creator>
  <cp:keywords/>
  <dc:description/>
  <cp:lastModifiedBy>Toni Anna (TEM)</cp:lastModifiedBy>
  <cp:revision>287</cp:revision>
  <cp:lastPrinted>2019-09-23T09:05:17Z</cp:lastPrinted>
  <dcterms:created xsi:type="dcterms:W3CDTF">2016-06-23T07:16:05Z</dcterms:created>
  <dcterms:modified xsi:type="dcterms:W3CDTF">2024-05-21T04:33:12Z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0x0101009148F5A04DDD49CBA7127AADA5FB792B00AADE34325A8B49CDA8BB4DB53328F214002F83B0A242B2A9418F9FEDD1844993A9</vt:lpwstr>
  </property>
</Properties>
</file>