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339" r:id="rId3"/>
    <p:sldId id="341" r:id="rId4"/>
    <p:sldId id="345" r:id="rId5"/>
    <p:sldId id="344" r:id="rId6"/>
    <p:sldId id="347" r:id="rId7"/>
    <p:sldId id="348" r:id="rId8"/>
    <p:sldId id="346" r:id="rId9"/>
    <p:sldId id="333" r:id="rId10"/>
    <p:sldId id="349" r:id="rId11"/>
    <p:sldId id="336" r:id="rId12"/>
    <p:sldId id="332" r:id="rId13"/>
    <p:sldId id="320" r:id="rId14"/>
    <p:sldId id="343" r:id="rId15"/>
    <p:sldId id="26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73" d="100"/>
          <a:sy n="73" d="100"/>
        </p:scale>
        <p:origin x="2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C8FF0B-3CDB-4090-9C55-FFEF8E61A545}" type="datetimeFigureOut">
              <a:rPr lang="en-ZA" smtClean="0"/>
              <a:t>2024/05/23</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80AAD9-4DF6-4A08-B994-F6A8024EC8CC}" type="slidenum">
              <a:rPr lang="en-ZA" smtClean="0"/>
              <a:t>‹#›</a:t>
            </a:fld>
            <a:endParaRPr lang="en-ZA" dirty="0"/>
          </a:p>
        </p:txBody>
      </p:sp>
    </p:spTree>
    <p:extLst>
      <p:ext uri="{BB962C8B-B14F-4D97-AF65-F5344CB8AC3E}">
        <p14:creationId xmlns:p14="http://schemas.microsoft.com/office/powerpoint/2010/main" val="123548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A14C0719-3BFD-4909-AA1A-C7E2D70DA5B8}" type="datetime1">
              <a:rPr lang="en-ZA" smtClean="0"/>
              <a:t>2024/05/23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23837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A7DC4DC-441B-45DE-8A50-118B56CF5251}" type="datetime1">
              <a:rPr lang="en-ZA" smtClean="0"/>
              <a:t>2024/05/23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85889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A072E49-51BD-4C19-8FA1-B28EA2BDF6B7}" type="datetime1">
              <a:rPr lang="en-ZA" smtClean="0"/>
              <a:t>2024/05/23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334020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3FD7E08-FAAB-41E8-A454-BAF4E3D9E071}" type="datetime1">
              <a:rPr lang="en-ZA" smtClean="0"/>
              <a:t>2024/05/23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81291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1EEBD-D53A-463C-B07B-0793ABE73C16}" type="datetime1">
              <a:rPr lang="en-ZA" smtClean="0"/>
              <a:t>2024/05/23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269781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2BF0920-F3A0-4DA8-B68E-EAA9A6EE1B90}" type="datetime1">
              <a:rPr lang="en-ZA" smtClean="0"/>
              <a:t>2024/05/23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224409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4D185AA-6D8F-44B5-A7BE-59C1837AC39F}" type="datetime1">
              <a:rPr lang="en-ZA" smtClean="0"/>
              <a:t>2024/05/23</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42721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C497028-CF65-48E9-B58A-A31D1C89A8C0}" type="datetime1">
              <a:rPr lang="en-ZA" smtClean="0"/>
              <a:t>2024/05/23</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337031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6354C-FFEC-4F77-9133-A25220674940}" type="datetime1">
              <a:rPr lang="en-ZA" smtClean="0"/>
              <a:t>2024/05/23</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56595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83066D-E892-449A-A9F5-75453F6F4D46}" type="datetime1">
              <a:rPr lang="en-ZA" smtClean="0"/>
              <a:t>2024/05/23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69399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62C49E-1804-4EC7-9D1C-E60A99651B6C}" type="datetime1">
              <a:rPr lang="en-ZA" smtClean="0"/>
              <a:t>2024/05/23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108CDC5-E4D5-4190-A403-3DED7ED7A348}" type="slidenum">
              <a:rPr lang="en-ZA" smtClean="0"/>
              <a:t>‹#›</a:t>
            </a:fld>
            <a:endParaRPr lang="en-ZA" dirty="0"/>
          </a:p>
        </p:txBody>
      </p:sp>
    </p:spTree>
    <p:extLst>
      <p:ext uri="{BB962C8B-B14F-4D97-AF65-F5344CB8AC3E}">
        <p14:creationId xmlns:p14="http://schemas.microsoft.com/office/powerpoint/2010/main" val="70974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00353-C7F2-4175-BB32-69DC94E8DDB1}" type="datetime1">
              <a:rPr lang="en-ZA" smtClean="0"/>
              <a:t>2024/05/23</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CDC5-E4D5-4190-A403-3DED7ED7A348}" type="slidenum">
              <a:rPr lang="en-ZA" smtClean="0"/>
              <a:t>‹#›</a:t>
            </a:fld>
            <a:endParaRPr lang="en-ZA" dirty="0"/>
          </a:p>
        </p:txBody>
      </p:sp>
    </p:spTree>
    <p:extLst>
      <p:ext uri="{BB962C8B-B14F-4D97-AF65-F5344CB8AC3E}">
        <p14:creationId xmlns:p14="http://schemas.microsoft.com/office/powerpoint/2010/main" val="252440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0"/>
            <a:ext cx="12230100" cy="6858000"/>
          </a:xfrm>
          <a:prstGeom prst="rect">
            <a:avLst/>
          </a:prstGeom>
        </p:spPr>
      </p:pic>
      <p:sp>
        <p:nvSpPr>
          <p:cNvPr id="4" name="TextBox 3"/>
          <p:cNvSpPr txBox="1"/>
          <p:nvPr/>
        </p:nvSpPr>
        <p:spPr>
          <a:xfrm>
            <a:off x="1243842" y="1523475"/>
            <a:ext cx="8866809" cy="440120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National Integrated Career Development Services Policy for South Africa</a:t>
            </a:r>
          </a:p>
          <a:p>
            <a:pPr algn="ctr"/>
            <a:endParaRPr lang="en-US" sz="3200" b="1" dirty="0">
              <a:solidFill>
                <a:schemeClr val="bg1"/>
              </a:solidFill>
              <a:latin typeface="Arial" panose="020B0604020202020204" pitchFamily="34" charset="0"/>
              <a:cs typeface="Arial" panose="020B0604020202020204" pitchFamily="34" charset="0"/>
            </a:endParaRPr>
          </a:p>
          <a:p>
            <a:pPr algn="ctr"/>
            <a:r>
              <a:rPr lang="en-US" sz="2400" b="1" i="1" dirty="0">
                <a:solidFill>
                  <a:schemeClr val="bg1"/>
                </a:solidFill>
                <a:latin typeface="Arial" panose="020B0604020202020204" pitchFamily="34" charset="0"/>
                <a:cs typeface="Arial" panose="020B0604020202020204" pitchFamily="34" charset="0"/>
              </a:rPr>
              <a:t>Towards the development of a National Integrated Career Development Strategy (NICDS)</a:t>
            </a:r>
          </a:p>
          <a:p>
            <a:pPr algn="ctr"/>
            <a:endParaRPr lang="en-US" sz="2400" b="1" i="1" dirty="0">
              <a:solidFill>
                <a:schemeClr val="bg1"/>
              </a:solidFill>
              <a:latin typeface="Arial" panose="020B0604020202020204" pitchFamily="34" charset="0"/>
              <a:cs typeface="Arial" panose="020B0604020202020204" pitchFamily="34" charset="0"/>
            </a:endParaRPr>
          </a:p>
          <a:p>
            <a:pPr algn="ctr"/>
            <a:r>
              <a:rPr lang="en-US" sz="2400" b="1" i="1" dirty="0">
                <a:solidFill>
                  <a:schemeClr val="bg1"/>
                </a:solidFill>
                <a:latin typeface="Arial" panose="020B0604020202020204" pitchFamily="34" charset="0"/>
                <a:cs typeface="Arial" panose="020B0604020202020204" pitchFamily="34" charset="0"/>
              </a:rPr>
              <a:t>Presenter: Ms Nozuko Mfenyana</a:t>
            </a:r>
          </a:p>
          <a:p>
            <a:pPr algn="ctr"/>
            <a:r>
              <a:rPr lang="en-US" sz="2400" b="1" i="1" dirty="0">
                <a:solidFill>
                  <a:schemeClr val="bg1"/>
                </a:solidFill>
                <a:latin typeface="Arial" panose="020B0604020202020204" pitchFamily="34" charset="0"/>
                <a:cs typeface="Arial" panose="020B0604020202020204" pitchFamily="34" charset="0"/>
              </a:rPr>
              <a:t>23 May 2024  </a:t>
            </a:r>
          </a:p>
          <a:p>
            <a:pPr algn="ctr"/>
            <a:endParaRPr lang="en-US" sz="3200" b="1" dirty="0">
              <a:solidFill>
                <a:schemeClr val="bg1"/>
              </a:solidFill>
              <a:latin typeface="Arial" panose="020B0604020202020204" pitchFamily="34" charset="0"/>
              <a:cs typeface="Arial" panose="020B0604020202020204" pitchFamily="34" charset="0"/>
            </a:endParaRPr>
          </a:p>
          <a:p>
            <a:pPr algn="ctr"/>
            <a:endParaRPr lang="en-US" sz="32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296578" y="2838039"/>
            <a:ext cx="5924495" cy="707886"/>
          </a:xfrm>
          <a:prstGeom prst="rect">
            <a:avLst/>
          </a:prstGeom>
          <a:noFill/>
        </p:spPr>
        <p:txBody>
          <a:bodyPr wrap="square" rtlCol="0">
            <a:spAutoFit/>
          </a:bodyPr>
          <a:lstStyle/>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badi Extra Light" panose="020B0204020104020204" pitchFamily="34" charset="0"/>
                <a:cs typeface="Arial" panose="020B0604020202020204" pitchFamily="34" charset="0"/>
              </a:rPr>
              <a:t> </a:t>
            </a:r>
            <a:endParaRPr lang="en-ZA" sz="2000" dirty="0">
              <a:solidFill>
                <a:schemeClr val="bg1"/>
              </a:solidFill>
              <a:latin typeface="Abadi Extra Light" panose="020B0204020104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95AB11AE-167A-7516-27C6-A2287CE1497B}"/>
              </a:ext>
            </a:extLst>
          </p:cNvPr>
          <p:cNvSpPr>
            <a:spLocks noGrp="1"/>
          </p:cNvSpPr>
          <p:nvPr>
            <p:ph type="ftr" sz="quarter" idx="11"/>
          </p:nvPr>
        </p:nvSpPr>
        <p:spPr/>
        <p:txBody>
          <a:bodyPr/>
          <a:lstStyle/>
          <a:p>
            <a:endParaRPr lang="en-ZA" dirty="0"/>
          </a:p>
        </p:txBody>
      </p:sp>
      <p:sp>
        <p:nvSpPr>
          <p:cNvPr id="8" name="Slide Number Placeholder 7">
            <a:extLst>
              <a:ext uri="{FF2B5EF4-FFF2-40B4-BE49-F238E27FC236}">
                <a16:creationId xmlns:a16="http://schemas.microsoft.com/office/drawing/2014/main" id="{B5D13916-24EB-0CB8-CD20-4FC3706F835B}"/>
              </a:ext>
            </a:extLst>
          </p:cNvPr>
          <p:cNvSpPr>
            <a:spLocks noGrp="1"/>
          </p:cNvSpPr>
          <p:nvPr>
            <p:ph type="sldNum" sz="quarter" idx="12"/>
          </p:nvPr>
        </p:nvSpPr>
        <p:spPr/>
        <p:txBody>
          <a:bodyPr/>
          <a:lstStyle/>
          <a:p>
            <a:fld id="{7108CDC5-E4D5-4190-A403-3DED7ED7A348}" type="slidenum">
              <a:rPr lang="en-ZA" smtClean="0"/>
              <a:t>1</a:t>
            </a:fld>
            <a:endParaRPr lang="en-ZA" dirty="0"/>
          </a:p>
        </p:txBody>
      </p:sp>
    </p:spTree>
    <p:extLst>
      <p:ext uri="{BB962C8B-B14F-4D97-AF65-F5344CB8AC3E}">
        <p14:creationId xmlns:p14="http://schemas.microsoft.com/office/powerpoint/2010/main" val="100576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33B31F85-CF8E-2A62-8E76-ACBAA8F97036}"/>
              </a:ext>
            </a:extLst>
          </p:cNvPr>
          <p:cNvSpPr>
            <a:spLocks noGrp="1"/>
          </p:cNvSpPr>
          <p:nvPr>
            <p:ph type="title"/>
          </p:nvPr>
        </p:nvSpPr>
        <p:spPr>
          <a:xfrm>
            <a:off x="914400" y="77353"/>
            <a:ext cx="10515600" cy="907941"/>
          </a:xfrm>
        </p:spPr>
        <p:txBody>
          <a:bodyPr/>
          <a:lstStyle/>
          <a:p>
            <a:pPr algn="ctr">
              <a:lnSpc>
                <a:spcPct val="100000"/>
              </a:lnSpc>
              <a:spcBef>
                <a:spcPts val="0"/>
              </a:spcBef>
              <a:defRPr/>
            </a:pPr>
            <a:r>
              <a:rPr lang="en-GB" sz="3200" b="1" dirty="0">
                <a:solidFill>
                  <a:prstClr val="white"/>
                </a:solidFill>
                <a:latin typeface="Arial" panose="020B0604020202020204" pitchFamily="34" charset="0"/>
                <a:ea typeface="+mn-ea"/>
                <a:cs typeface="Arial" panose="020B0604020202020204" pitchFamily="34" charset="0"/>
              </a:rPr>
              <a:t>Policy Instruments</a:t>
            </a:r>
            <a:endParaRPr lang="en-ZA" sz="3200" b="1" dirty="0">
              <a:solidFill>
                <a:prstClr val="white"/>
              </a:solidFill>
              <a:latin typeface="Arial" panose="020B0604020202020204" pitchFamily="34" charset="0"/>
              <a:ea typeface="+mn-ea"/>
              <a:cs typeface="Arial" panose="020B0604020202020204" pitchFamily="34" charset="0"/>
            </a:endParaRPr>
          </a:p>
        </p:txBody>
      </p:sp>
      <p:sp>
        <p:nvSpPr>
          <p:cNvPr id="10" name="Content Placeholder 9">
            <a:extLst>
              <a:ext uri="{FF2B5EF4-FFF2-40B4-BE49-F238E27FC236}">
                <a16:creationId xmlns:a16="http://schemas.microsoft.com/office/drawing/2014/main" id="{2C01FC8B-5730-9ACC-E1F5-F3DF280AA936}"/>
              </a:ext>
            </a:extLst>
          </p:cNvPr>
          <p:cNvSpPr>
            <a:spLocks noGrp="1"/>
          </p:cNvSpPr>
          <p:nvPr>
            <p:ph sz="half" idx="1"/>
          </p:nvPr>
        </p:nvSpPr>
        <p:spPr/>
        <p:txBody>
          <a:bodyPr/>
          <a:lstStyle/>
          <a:p>
            <a:pPr marL="0" indent="0">
              <a:buNone/>
            </a:pPr>
            <a:r>
              <a:rPr lang="en-GB" b="1" dirty="0"/>
              <a:t>Policy Monitoring and Evaluation Framework:</a:t>
            </a:r>
          </a:p>
          <a:p>
            <a:pPr marL="0" indent="0">
              <a:buNone/>
            </a:pPr>
            <a:endParaRPr lang="en-GB" dirty="0"/>
          </a:p>
          <a:p>
            <a:pPr marL="0" indent="0">
              <a:buNone/>
            </a:pPr>
            <a:r>
              <a:rPr lang="en-GB" dirty="0"/>
              <a:t>How will the success of the policy implementation be assessed?</a:t>
            </a:r>
          </a:p>
          <a:p>
            <a:pPr marL="0" indent="0">
              <a:buNone/>
            </a:pPr>
            <a:endParaRPr lang="en-GB" dirty="0"/>
          </a:p>
          <a:p>
            <a:pPr marL="0" indent="0">
              <a:buNone/>
            </a:pPr>
            <a:r>
              <a:rPr lang="en-GB" dirty="0"/>
              <a:t>Approved in on 28 February 2018, under revision </a:t>
            </a:r>
            <a:endParaRPr lang="en-ZA" dirty="0"/>
          </a:p>
        </p:txBody>
      </p:sp>
      <p:sp>
        <p:nvSpPr>
          <p:cNvPr id="11" name="Content Placeholder 10">
            <a:extLst>
              <a:ext uri="{FF2B5EF4-FFF2-40B4-BE49-F238E27FC236}">
                <a16:creationId xmlns:a16="http://schemas.microsoft.com/office/drawing/2014/main" id="{DB8264E2-AE8F-B561-AF74-91514AB7AA32}"/>
              </a:ext>
            </a:extLst>
          </p:cNvPr>
          <p:cNvSpPr>
            <a:spLocks noGrp="1"/>
          </p:cNvSpPr>
          <p:nvPr>
            <p:ph sz="half" idx="2"/>
          </p:nvPr>
        </p:nvSpPr>
        <p:spPr/>
        <p:txBody>
          <a:bodyPr/>
          <a:lstStyle/>
          <a:p>
            <a:pPr marL="0" indent="0">
              <a:buNone/>
            </a:pPr>
            <a:r>
              <a:rPr lang="en-GB" b="1" dirty="0"/>
              <a:t>National Integrated Career Development Strategy (NICDS)</a:t>
            </a:r>
          </a:p>
          <a:p>
            <a:pPr marL="0" indent="0">
              <a:buNone/>
            </a:pPr>
            <a:endParaRPr lang="en-GB" b="1" dirty="0"/>
          </a:p>
          <a:p>
            <a:pPr marL="0" indent="0">
              <a:buNone/>
            </a:pPr>
            <a:r>
              <a:rPr lang="en-GB" dirty="0"/>
              <a:t>Operationalise the Policy</a:t>
            </a:r>
          </a:p>
          <a:p>
            <a:pPr marL="0" indent="0">
              <a:buNone/>
            </a:pPr>
            <a:endParaRPr lang="en-GB" b="1" dirty="0"/>
          </a:p>
          <a:p>
            <a:pPr marL="0" indent="0">
              <a:buNone/>
            </a:pPr>
            <a:r>
              <a:rPr lang="en-GB" dirty="0"/>
              <a:t>What will be implemented and how?</a:t>
            </a:r>
          </a:p>
          <a:p>
            <a:pPr marL="0" indent="0">
              <a:buNone/>
            </a:pPr>
            <a:endParaRPr lang="en-GB" dirty="0"/>
          </a:p>
          <a:p>
            <a:pPr marL="0" indent="0">
              <a:buNone/>
            </a:pPr>
            <a:endParaRPr lang="en-GB" dirty="0"/>
          </a:p>
          <a:p>
            <a:pPr marL="0" indent="0">
              <a:buNone/>
            </a:pPr>
            <a:endParaRPr lang="en-GB" dirty="0"/>
          </a:p>
          <a:p>
            <a:pPr marL="0" indent="0">
              <a:buNone/>
            </a:pPr>
            <a:endParaRPr lang="en-ZA" dirty="0"/>
          </a:p>
        </p:txBody>
      </p:sp>
      <p:sp>
        <p:nvSpPr>
          <p:cNvPr id="14" name="Footer Placeholder 13">
            <a:extLst>
              <a:ext uri="{FF2B5EF4-FFF2-40B4-BE49-F238E27FC236}">
                <a16:creationId xmlns:a16="http://schemas.microsoft.com/office/drawing/2014/main" id="{3F667F19-2A60-350E-2209-7C84F725D88C}"/>
              </a:ext>
            </a:extLst>
          </p:cNvPr>
          <p:cNvSpPr>
            <a:spLocks noGrp="1"/>
          </p:cNvSpPr>
          <p:nvPr>
            <p:ph type="ftr" sz="quarter" idx="11"/>
          </p:nvPr>
        </p:nvSpPr>
        <p:spPr/>
        <p:txBody>
          <a:bodyPr/>
          <a:lstStyle/>
          <a:p>
            <a:endParaRPr lang="en-ZA" dirty="0"/>
          </a:p>
        </p:txBody>
      </p:sp>
      <p:sp>
        <p:nvSpPr>
          <p:cNvPr id="15" name="Slide Number Placeholder 14">
            <a:extLst>
              <a:ext uri="{FF2B5EF4-FFF2-40B4-BE49-F238E27FC236}">
                <a16:creationId xmlns:a16="http://schemas.microsoft.com/office/drawing/2014/main" id="{6B16EC33-7F9D-5B6F-1D7E-F94D5B8366D2}"/>
              </a:ext>
            </a:extLst>
          </p:cNvPr>
          <p:cNvSpPr>
            <a:spLocks noGrp="1"/>
          </p:cNvSpPr>
          <p:nvPr>
            <p:ph type="sldNum" sz="quarter" idx="12"/>
          </p:nvPr>
        </p:nvSpPr>
        <p:spPr/>
        <p:txBody>
          <a:bodyPr/>
          <a:lstStyle/>
          <a:p>
            <a:fld id="{7108CDC5-E4D5-4190-A403-3DED7ED7A348}" type="slidenum">
              <a:rPr lang="en-ZA" smtClean="0"/>
              <a:t>10</a:t>
            </a:fld>
            <a:endParaRPr lang="en-ZA" dirty="0"/>
          </a:p>
        </p:txBody>
      </p:sp>
    </p:spTree>
    <p:extLst>
      <p:ext uri="{BB962C8B-B14F-4D97-AF65-F5344CB8AC3E}">
        <p14:creationId xmlns:p14="http://schemas.microsoft.com/office/powerpoint/2010/main" val="209550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4" name="Rectangle 3">
            <a:extLst>
              <a:ext uri="{FF2B5EF4-FFF2-40B4-BE49-F238E27FC236}">
                <a16:creationId xmlns:a16="http://schemas.microsoft.com/office/drawing/2014/main" id="{FBC907CB-7836-BB4F-53A3-9C440C415BFE}"/>
              </a:ext>
            </a:extLst>
          </p:cNvPr>
          <p:cNvSpPr/>
          <p:nvPr/>
        </p:nvSpPr>
        <p:spPr>
          <a:xfrm>
            <a:off x="0" y="1309254"/>
            <a:ext cx="4717969" cy="42394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solidFill>
                  <a:schemeClr val="accent6">
                    <a:lumMod val="75000"/>
                  </a:schemeClr>
                </a:solidFill>
                <a:latin typeface="Arial" panose="020B0604020202020204" pitchFamily="34" charset="0"/>
                <a:ea typeface="+mj-ea"/>
                <a:cs typeface="Arial" panose="020B0604020202020204" pitchFamily="34" charset="0"/>
              </a:rPr>
              <a:t>NATIONAL INTEGRATED CAREER DEVELOPMENT STRATEGY</a:t>
            </a:r>
            <a:endParaRPr lang="en-ZA" sz="4000" dirty="0">
              <a:solidFill>
                <a:schemeClr val="accent6">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745C74A-67A4-577A-5093-8BE398A38667}"/>
              </a:ext>
            </a:extLst>
          </p:cNvPr>
          <p:cNvSpPr/>
          <p:nvPr/>
        </p:nvSpPr>
        <p:spPr>
          <a:xfrm>
            <a:off x="2453140" y="64008"/>
            <a:ext cx="6718457" cy="7589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solidFill>
                  <a:prstClr val="black"/>
                </a:solidFill>
                <a:latin typeface="Arial" panose="020B0604020202020204" pitchFamily="34" charset="0"/>
                <a:ea typeface="+mj-ea"/>
                <a:cs typeface="Arial" panose="020B0604020202020204" pitchFamily="34" charset="0"/>
              </a:rPr>
              <a:t>WORKING DEFINITION </a:t>
            </a:r>
            <a:endParaRPr lang="en-ZA"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F24E2FB-FCE4-BD51-9271-9545BDF4518C}"/>
              </a:ext>
            </a:extLst>
          </p:cNvPr>
          <p:cNvSpPr/>
          <p:nvPr/>
        </p:nvSpPr>
        <p:spPr>
          <a:xfrm>
            <a:off x="4526209" y="1620889"/>
            <a:ext cx="7123412" cy="3417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ZA" sz="2800" dirty="0">
                <a:latin typeface="Arial" panose="020B0604020202020204" pitchFamily="34" charset="0"/>
                <a:cs typeface="Arial" panose="020B0604020202020204" pitchFamily="34" charset="0"/>
              </a:rPr>
              <a:t>A</a:t>
            </a:r>
            <a:r>
              <a:rPr lang="en-ZA" sz="2000" dirty="0">
                <a:latin typeface="Arial" panose="020B0604020202020204" pitchFamily="34" charset="0"/>
                <a:cs typeface="Arial" panose="020B0604020202020204" pitchFamily="34" charset="0"/>
              </a:rPr>
              <a:t> </a:t>
            </a:r>
            <a:r>
              <a:rPr lang="en-ZA" sz="2800" b="1" dirty="0">
                <a:latin typeface="Arial" panose="020B0604020202020204" pitchFamily="34" charset="0"/>
                <a:cs typeface="Arial" panose="020B0604020202020204" pitchFamily="34" charset="0"/>
              </a:rPr>
              <a:t>system policy mechanism </a:t>
            </a:r>
            <a:r>
              <a:rPr lang="en-ZA" sz="2800" dirty="0">
                <a:latin typeface="Arial" panose="020B0604020202020204" pitchFamily="34" charset="0"/>
                <a:cs typeface="Arial" panose="020B0604020202020204" pitchFamily="34" charset="0"/>
              </a:rPr>
              <a:t>that informs and guides planning and integrated implementation of career development services at the system level.</a:t>
            </a:r>
          </a:p>
          <a:p>
            <a:endParaRPr lang="en-ZA" sz="2000" dirty="0">
              <a:latin typeface="Abadi" panose="020B0604020104020204" pitchFamily="34" charset="0"/>
            </a:endParaRPr>
          </a:p>
        </p:txBody>
      </p:sp>
      <p:sp>
        <p:nvSpPr>
          <p:cNvPr id="8" name="Footer Placeholder 7">
            <a:extLst>
              <a:ext uri="{FF2B5EF4-FFF2-40B4-BE49-F238E27FC236}">
                <a16:creationId xmlns:a16="http://schemas.microsoft.com/office/drawing/2014/main" id="{9ED41312-42B3-025C-68D9-EC3963FE5AB6}"/>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7F195381-0B20-A6F8-9858-23D708982FA4}"/>
              </a:ext>
            </a:extLst>
          </p:cNvPr>
          <p:cNvSpPr>
            <a:spLocks noGrp="1"/>
          </p:cNvSpPr>
          <p:nvPr>
            <p:ph type="sldNum" sz="quarter" idx="12"/>
          </p:nvPr>
        </p:nvSpPr>
        <p:spPr/>
        <p:txBody>
          <a:bodyPr/>
          <a:lstStyle/>
          <a:p>
            <a:fld id="{7108CDC5-E4D5-4190-A403-3DED7ED7A348}" type="slidenum">
              <a:rPr lang="en-ZA" smtClean="0"/>
              <a:t>11</a:t>
            </a:fld>
            <a:endParaRPr lang="en-ZA" dirty="0"/>
          </a:p>
        </p:txBody>
      </p:sp>
    </p:spTree>
    <p:extLst>
      <p:ext uri="{BB962C8B-B14F-4D97-AF65-F5344CB8AC3E}">
        <p14:creationId xmlns:p14="http://schemas.microsoft.com/office/powerpoint/2010/main" val="275724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3234519" y="309350"/>
            <a:ext cx="4380931" cy="584775"/>
          </a:xfrm>
          <a:prstGeom prst="rect">
            <a:avLst/>
          </a:prstGeom>
          <a:noFill/>
        </p:spPr>
        <p:txBody>
          <a:bodyPr wrap="square" rtlCol="0">
            <a:spAutoFit/>
          </a:bodyPr>
          <a:lstStyle/>
          <a:p>
            <a:pPr algn="ctr"/>
            <a:r>
              <a:rPr lang="en-ZA" sz="3200" b="1" dirty="0">
                <a:solidFill>
                  <a:schemeClr val="bg1"/>
                </a:solidFill>
                <a:latin typeface="Arial" panose="020B0604020202020204" pitchFamily="34" charset="0"/>
                <a:cs typeface="Arial" panose="020B0604020202020204" pitchFamily="34" charset="0"/>
              </a:rPr>
              <a:t>CDS SYSTEM</a:t>
            </a:r>
          </a:p>
        </p:txBody>
      </p:sp>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a:lnSpc>
                <a:spcPct val="250000"/>
              </a:lnSpc>
            </a:pPr>
            <a:endParaRPr lang="en-ZA" sz="1400" dirty="0">
              <a:latin typeface="Arial" panose="020B0604020202020204" pitchFamily="34" charset="0"/>
              <a:cs typeface="Arial" panose="020B0604020202020204" pitchFamily="34" charset="0"/>
            </a:endParaRPr>
          </a:p>
          <a:p>
            <a:endParaRPr lang="en-ZA" dirty="0"/>
          </a:p>
        </p:txBody>
      </p:sp>
      <p:sp>
        <p:nvSpPr>
          <p:cNvPr id="8" name="Rectangle 7">
            <a:extLst>
              <a:ext uri="{FF2B5EF4-FFF2-40B4-BE49-F238E27FC236}">
                <a16:creationId xmlns:a16="http://schemas.microsoft.com/office/drawing/2014/main" id="{9F9CF914-B649-501A-4D2E-6096C207A6E5}"/>
              </a:ext>
            </a:extLst>
          </p:cNvPr>
          <p:cNvSpPr/>
          <p:nvPr/>
        </p:nvSpPr>
        <p:spPr>
          <a:xfrm>
            <a:off x="4818888" y="1078992"/>
            <a:ext cx="7050024" cy="4882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800" dirty="0">
                <a:latin typeface="Arial" panose="020B0604020202020204" pitchFamily="34" charset="0"/>
                <a:cs typeface="Arial" panose="020B0604020202020204" pitchFamily="34" charset="0"/>
              </a:rPr>
              <a:t>Integrated relationships among </a:t>
            </a:r>
            <a:r>
              <a:rPr lang="en-GB" sz="2800" b="1" dirty="0">
                <a:latin typeface="Arial" panose="020B0604020202020204" pitchFamily="34" charset="0"/>
                <a:cs typeface="Arial" panose="020B0604020202020204" pitchFamily="34" charset="0"/>
              </a:rPr>
              <a:t>all stakeholders in CDS</a:t>
            </a:r>
            <a:r>
              <a:rPr lang="en-GB" sz="2800" dirty="0">
                <a:latin typeface="Arial" panose="020B0604020202020204" pitchFamily="34" charset="0"/>
                <a:cs typeface="Arial" panose="020B0604020202020204" pitchFamily="34" charset="0"/>
              </a:rPr>
              <a:t> (government departments, schools, higher education institutions, Sector Education and Training Authorities, non-governmental organisations, private services).</a:t>
            </a:r>
            <a:endParaRPr lang="en-ZA" sz="2800" dirty="0">
              <a:latin typeface="Arial" panose="020B0604020202020204" pitchFamily="34" charset="0"/>
              <a:cs typeface="Arial" panose="020B0604020202020204" pitchFamily="34" charset="0"/>
            </a:endParaRPr>
          </a:p>
        </p:txBody>
      </p:sp>
      <p:pic>
        <p:nvPicPr>
          <p:cNvPr id="9" name="Picture 8" descr="A colorful lines in different colors">
            <a:extLst>
              <a:ext uri="{FF2B5EF4-FFF2-40B4-BE49-F238E27FC236}">
                <a16:creationId xmlns:a16="http://schemas.microsoft.com/office/drawing/2014/main" id="{8FDF0EAB-09EE-EC53-2495-0D4FAEB3B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4" y="1078992"/>
            <a:ext cx="4947290" cy="4882896"/>
          </a:xfrm>
          <a:prstGeom prst="rect">
            <a:avLst/>
          </a:prstGeom>
        </p:spPr>
      </p:pic>
      <p:sp>
        <p:nvSpPr>
          <p:cNvPr id="7" name="Footer Placeholder 6">
            <a:extLst>
              <a:ext uri="{FF2B5EF4-FFF2-40B4-BE49-F238E27FC236}">
                <a16:creationId xmlns:a16="http://schemas.microsoft.com/office/drawing/2014/main" id="{87E5672E-84C7-0714-8258-266D66985465}"/>
              </a:ext>
            </a:extLst>
          </p:cNvPr>
          <p:cNvSpPr>
            <a:spLocks noGrp="1"/>
          </p:cNvSpPr>
          <p:nvPr>
            <p:ph type="ftr" sz="quarter" idx="11"/>
          </p:nvPr>
        </p:nvSpPr>
        <p:spPr/>
        <p:txBody>
          <a:bodyPr/>
          <a:lstStyle/>
          <a:p>
            <a:endParaRPr lang="en-ZA" dirty="0"/>
          </a:p>
        </p:txBody>
      </p:sp>
      <p:sp>
        <p:nvSpPr>
          <p:cNvPr id="10" name="Slide Number Placeholder 9">
            <a:extLst>
              <a:ext uri="{FF2B5EF4-FFF2-40B4-BE49-F238E27FC236}">
                <a16:creationId xmlns:a16="http://schemas.microsoft.com/office/drawing/2014/main" id="{98C33BE1-6828-BC2F-6625-286822753DDD}"/>
              </a:ext>
            </a:extLst>
          </p:cNvPr>
          <p:cNvSpPr>
            <a:spLocks noGrp="1"/>
          </p:cNvSpPr>
          <p:nvPr>
            <p:ph type="sldNum" sz="quarter" idx="12"/>
          </p:nvPr>
        </p:nvSpPr>
        <p:spPr/>
        <p:txBody>
          <a:bodyPr/>
          <a:lstStyle/>
          <a:p>
            <a:fld id="{7108CDC5-E4D5-4190-A403-3DED7ED7A348}" type="slidenum">
              <a:rPr lang="en-ZA" smtClean="0"/>
              <a:t>12</a:t>
            </a:fld>
            <a:endParaRPr lang="en-ZA" dirty="0"/>
          </a:p>
        </p:txBody>
      </p:sp>
    </p:spTree>
    <p:extLst>
      <p:ext uri="{BB962C8B-B14F-4D97-AF65-F5344CB8AC3E}">
        <p14:creationId xmlns:p14="http://schemas.microsoft.com/office/powerpoint/2010/main" val="43131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4" name="Rectangle 3">
            <a:extLst>
              <a:ext uri="{FF2B5EF4-FFF2-40B4-BE49-F238E27FC236}">
                <a16:creationId xmlns:a16="http://schemas.microsoft.com/office/drawing/2014/main" id="{FBC907CB-7836-BB4F-53A3-9C440C415BFE}"/>
              </a:ext>
            </a:extLst>
          </p:cNvPr>
          <p:cNvSpPr/>
          <p:nvPr/>
        </p:nvSpPr>
        <p:spPr>
          <a:xfrm>
            <a:off x="377787" y="1309253"/>
            <a:ext cx="4717969" cy="42394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solidFill>
                  <a:schemeClr val="accent6">
                    <a:lumMod val="75000"/>
                  </a:schemeClr>
                </a:solidFill>
                <a:latin typeface="Arial" panose="020B0604020202020204" pitchFamily="34" charset="0"/>
                <a:ea typeface="+mj-ea"/>
                <a:cs typeface="Arial" panose="020B0604020202020204" pitchFamily="34" charset="0"/>
              </a:rPr>
              <a:t>NATIONAL INTEGRATED CAREER DEVELOPMENT STRATEGY</a:t>
            </a:r>
            <a:endParaRPr lang="en-ZA" sz="4000" dirty="0">
              <a:solidFill>
                <a:schemeClr val="accent6">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794B1CE-AB44-0473-1A01-57FB9D4C1619}"/>
              </a:ext>
            </a:extLst>
          </p:cNvPr>
          <p:cNvSpPr/>
          <p:nvPr/>
        </p:nvSpPr>
        <p:spPr>
          <a:xfrm>
            <a:off x="5215309" y="1160590"/>
            <a:ext cx="6718457" cy="1063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solidFill>
                  <a:prstClr val="black"/>
                </a:solidFill>
                <a:latin typeface="Arial" panose="020B0604020202020204" pitchFamily="34" charset="0"/>
                <a:ea typeface="+mj-ea"/>
                <a:cs typeface="Arial" panose="020B0604020202020204" pitchFamily="34" charset="0"/>
              </a:rPr>
              <a:t>The Need for the Strategy</a:t>
            </a:r>
            <a:endParaRPr lang="en-ZA"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34FFD89-88B6-029E-8398-C1D9D9FAED3D}"/>
              </a:ext>
            </a:extLst>
          </p:cNvPr>
          <p:cNvSpPr/>
          <p:nvPr/>
        </p:nvSpPr>
        <p:spPr>
          <a:xfrm>
            <a:off x="5215309" y="2279955"/>
            <a:ext cx="6718456" cy="36805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To operationalise the Policy</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To establish an institutional mechanism by which systemic planning for career development services takes place</a:t>
            </a:r>
          </a:p>
          <a:p>
            <a:pPr marL="285750" indent="-285750">
              <a:buFont typeface="Arial" panose="020B0604020202020204" pitchFamily="34" charset="0"/>
              <a:buChar char="•"/>
            </a:pPr>
            <a:r>
              <a:rPr lang="en-ZA" dirty="0">
                <a:effectLst/>
                <a:latin typeface="Arial" panose="020B0604020202020204" pitchFamily="34" charset="0"/>
                <a:ea typeface="Calibri" panose="020F0502020204030204" pitchFamily="34" charset="0"/>
                <a:cs typeface="Arial" panose="020B0604020202020204" pitchFamily="34" charset="0"/>
              </a:rPr>
              <a:t>To improve quality and professionalisation of the career development services system</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To institute a set of guiding principles and actions for every stakeholder involved in the provision of career development services</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To provide guidelines on the allocation and implementation of career development services</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To provide a system resourcing plan</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To facilitate joint-planning and joint-reporting </a:t>
            </a:r>
          </a:p>
        </p:txBody>
      </p:sp>
      <p:sp>
        <p:nvSpPr>
          <p:cNvPr id="8" name="Footer Placeholder 7">
            <a:extLst>
              <a:ext uri="{FF2B5EF4-FFF2-40B4-BE49-F238E27FC236}">
                <a16:creationId xmlns:a16="http://schemas.microsoft.com/office/drawing/2014/main" id="{CF9F2A20-FD02-5BE5-56E1-3D77D31AD332}"/>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EBBFA706-62A8-6DBA-2795-1CEF1E2380DA}"/>
              </a:ext>
            </a:extLst>
          </p:cNvPr>
          <p:cNvSpPr>
            <a:spLocks noGrp="1"/>
          </p:cNvSpPr>
          <p:nvPr>
            <p:ph type="sldNum" sz="quarter" idx="12"/>
          </p:nvPr>
        </p:nvSpPr>
        <p:spPr/>
        <p:txBody>
          <a:bodyPr/>
          <a:lstStyle/>
          <a:p>
            <a:fld id="{7108CDC5-E4D5-4190-A403-3DED7ED7A348}" type="slidenum">
              <a:rPr lang="en-ZA" smtClean="0"/>
              <a:t>13</a:t>
            </a:fld>
            <a:endParaRPr lang="en-ZA" dirty="0"/>
          </a:p>
        </p:txBody>
      </p:sp>
    </p:spTree>
    <p:extLst>
      <p:ext uri="{BB962C8B-B14F-4D97-AF65-F5344CB8AC3E}">
        <p14:creationId xmlns:p14="http://schemas.microsoft.com/office/powerpoint/2010/main" val="44924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62" y="-90560"/>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163286" y="64422"/>
            <a:ext cx="11609613" cy="584775"/>
          </a:xfrm>
          <a:prstGeom prst="rect">
            <a:avLst/>
          </a:prstGeom>
          <a:noFill/>
        </p:spPr>
        <p:txBody>
          <a:bodyPr wrap="square" rtlCol="0">
            <a:spAutoFit/>
          </a:bodyPr>
          <a:lstStyle/>
          <a:p>
            <a:pPr algn="ctr"/>
            <a:r>
              <a:rPr lang="en-ZA" sz="3200" b="1" dirty="0">
                <a:solidFill>
                  <a:schemeClr val="bg1"/>
                </a:solidFill>
                <a:latin typeface="Arial" panose="020B0604020202020204" pitchFamily="34" charset="0"/>
                <a:cs typeface="Arial" panose="020B0604020202020204" pitchFamily="34" charset="0"/>
              </a:rPr>
              <a:t>Process to the development  </a:t>
            </a:r>
          </a:p>
        </p:txBody>
      </p:sp>
      <p:sp>
        <p:nvSpPr>
          <p:cNvPr id="4" name="TextBox 3">
            <a:extLst>
              <a:ext uri="{FF2B5EF4-FFF2-40B4-BE49-F238E27FC236}">
                <a16:creationId xmlns:a16="http://schemas.microsoft.com/office/drawing/2014/main" id="{3F16DD64-A5EC-6E77-3A2C-893DBA93634E}"/>
              </a:ext>
            </a:extLst>
          </p:cNvPr>
          <p:cNvSpPr txBox="1"/>
          <p:nvPr/>
        </p:nvSpPr>
        <p:spPr>
          <a:xfrm>
            <a:off x="1126476" y="2023557"/>
            <a:ext cx="1154162" cy="1061829"/>
          </a:xfrm>
          <a:prstGeom prst="rect">
            <a:avLst/>
          </a:prstGeom>
          <a:noFill/>
        </p:spPr>
        <p:txBody>
          <a:bodyPr vert="vert270" wrap="square" rtlCol="0">
            <a:spAutoFit/>
          </a:bodyPr>
          <a:lstStyle/>
          <a:p>
            <a:pPr marL="285750" indent="-285750">
              <a:lnSpc>
                <a:spcPct val="250000"/>
              </a:lnSpc>
              <a:buFont typeface="Wingdings" panose="05000000000000000000" pitchFamily="2" charset="2"/>
              <a:buChar char="§"/>
            </a:pPr>
            <a:endParaRPr lang="en-ZA" dirty="0">
              <a:latin typeface="Arial" panose="020B0604020202020204" pitchFamily="34" charset="0"/>
              <a:cs typeface="Arial" panose="020B0604020202020204" pitchFamily="34" charset="0"/>
            </a:endParaRPr>
          </a:p>
          <a:p>
            <a:endParaRPr lang="en-ZA" dirty="0"/>
          </a:p>
        </p:txBody>
      </p:sp>
      <p:sp>
        <p:nvSpPr>
          <p:cNvPr id="10" name="Arrow: Right 9">
            <a:extLst>
              <a:ext uri="{FF2B5EF4-FFF2-40B4-BE49-F238E27FC236}">
                <a16:creationId xmlns:a16="http://schemas.microsoft.com/office/drawing/2014/main" id="{7F017F31-CA48-9E61-BF8C-BCC6BDEFD723}"/>
              </a:ext>
            </a:extLst>
          </p:cNvPr>
          <p:cNvSpPr/>
          <p:nvPr/>
        </p:nvSpPr>
        <p:spPr>
          <a:xfrm>
            <a:off x="5682408" y="1126014"/>
            <a:ext cx="2311571" cy="767233"/>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Development  </a:t>
            </a:r>
          </a:p>
        </p:txBody>
      </p:sp>
      <p:sp>
        <p:nvSpPr>
          <p:cNvPr id="11" name="Rectangle: Rounded Corners 10">
            <a:extLst>
              <a:ext uri="{FF2B5EF4-FFF2-40B4-BE49-F238E27FC236}">
                <a16:creationId xmlns:a16="http://schemas.microsoft.com/office/drawing/2014/main" id="{E94860E1-1146-AF84-1C01-16B8CF3C3412}"/>
              </a:ext>
            </a:extLst>
          </p:cNvPr>
          <p:cNvSpPr/>
          <p:nvPr/>
        </p:nvSpPr>
        <p:spPr>
          <a:xfrm>
            <a:off x="1188410" y="2107678"/>
            <a:ext cx="1320512" cy="853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D</a:t>
            </a:r>
            <a:r>
              <a:rPr lang="en-ZA" sz="1600" dirty="0">
                <a:latin typeface="Arial" panose="020B0604020202020204" pitchFamily="34" charset="0"/>
                <a:cs typeface="Arial" panose="020B0604020202020204" pitchFamily="34" charset="0"/>
              </a:rPr>
              <a:t>raft</a:t>
            </a:r>
          </a:p>
        </p:txBody>
      </p:sp>
      <p:sp>
        <p:nvSpPr>
          <p:cNvPr id="12" name="Rectangle: Rounded Corners 11">
            <a:extLst>
              <a:ext uri="{FF2B5EF4-FFF2-40B4-BE49-F238E27FC236}">
                <a16:creationId xmlns:a16="http://schemas.microsoft.com/office/drawing/2014/main" id="{5ED8C13A-9800-F92A-EE19-D8330C7805B4}"/>
              </a:ext>
            </a:extLst>
          </p:cNvPr>
          <p:cNvSpPr/>
          <p:nvPr/>
        </p:nvSpPr>
        <p:spPr>
          <a:xfrm>
            <a:off x="994659" y="4217500"/>
            <a:ext cx="1340920" cy="975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Refining and Finalisation</a:t>
            </a:r>
            <a:endParaRPr lang="en-ZA" sz="1600"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29E41E2-175E-B028-5101-07D21A5AE571}"/>
              </a:ext>
            </a:extLst>
          </p:cNvPr>
          <p:cNvSpPr/>
          <p:nvPr/>
        </p:nvSpPr>
        <p:spPr>
          <a:xfrm>
            <a:off x="942588" y="3113315"/>
            <a:ext cx="1547861" cy="910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P</a:t>
            </a:r>
            <a:r>
              <a:rPr lang="en-ZA" sz="1600" dirty="0">
                <a:latin typeface="Arial" panose="020B0604020202020204" pitchFamily="34" charset="0"/>
                <a:cs typeface="Arial" panose="020B0604020202020204" pitchFamily="34" charset="0"/>
              </a:rPr>
              <a:t>olicy Dialogue Event</a:t>
            </a:r>
          </a:p>
        </p:txBody>
      </p:sp>
      <p:sp>
        <p:nvSpPr>
          <p:cNvPr id="18" name="Right Brace 17">
            <a:extLst>
              <a:ext uri="{FF2B5EF4-FFF2-40B4-BE49-F238E27FC236}">
                <a16:creationId xmlns:a16="http://schemas.microsoft.com/office/drawing/2014/main" id="{E4323D33-FCC6-9746-4FD0-7DE96C0E270A}"/>
              </a:ext>
            </a:extLst>
          </p:cNvPr>
          <p:cNvSpPr/>
          <p:nvPr/>
        </p:nvSpPr>
        <p:spPr>
          <a:xfrm>
            <a:off x="3324149" y="2665830"/>
            <a:ext cx="494908" cy="3067972"/>
          </a:xfrm>
          <a:prstGeom prst="rightBrace">
            <a:avLst>
              <a:gd name="adj1" fmla="val 0"/>
              <a:gd name="adj2" fmla="val 48871"/>
            </a:avLst>
          </a:prstGeom>
          <a:solidFill>
            <a:schemeClr val="accent2">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20" name="Arrow: Right 19">
            <a:extLst>
              <a:ext uri="{FF2B5EF4-FFF2-40B4-BE49-F238E27FC236}">
                <a16:creationId xmlns:a16="http://schemas.microsoft.com/office/drawing/2014/main" id="{29AC6E71-C5BB-B0B0-B5EC-907D65DA7A4C}"/>
              </a:ext>
            </a:extLst>
          </p:cNvPr>
          <p:cNvSpPr/>
          <p:nvPr/>
        </p:nvSpPr>
        <p:spPr>
          <a:xfrm>
            <a:off x="870858" y="1024504"/>
            <a:ext cx="2453292" cy="86599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Research </a:t>
            </a:r>
          </a:p>
        </p:txBody>
      </p:sp>
      <p:sp>
        <p:nvSpPr>
          <p:cNvPr id="21" name="Rectangle: Rounded Corners 20">
            <a:extLst>
              <a:ext uri="{FF2B5EF4-FFF2-40B4-BE49-F238E27FC236}">
                <a16:creationId xmlns:a16="http://schemas.microsoft.com/office/drawing/2014/main" id="{2B3A7563-F5E5-3D74-CDE3-34E8B9D7B39A}"/>
              </a:ext>
            </a:extLst>
          </p:cNvPr>
          <p:cNvSpPr/>
          <p:nvPr/>
        </p:nvSpPr>
        <p:spPr>
          <a:xfrm>
            <a:off x="5682408" y="1877770"/>
            <a:ext cx="1320512" cy="85330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Draft</a:t>
            </a:r>
            <a:endParaRPr lang="en-ZA" sz="1600"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9E3DA875-FA50-5854-AA07-2272F6B9CE11}"/>
              </a:ext>
            </a:extLst>
          </p:cNvPr>
          <p:cNvSpPr/>
          <p:nvPr/>
        </p:nvSpPr>
        <p:spPr>
          <a:xfrm>
            <a:off x="5568733" y="2883286"/>
            <a:ext cx="1547861" cy="91030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Policy Dialogue Event</a:t>
            </a:r>
            <a:endParaRPr lang="en-ZA" sz="16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314F3F21-3878-DE2A-40D9-9AC21E656CC6}"/>
              </a:ext>
            </a:extLst>
          </p:cNvPr>
          <p:cNvSpPr/>
          <p:nvPr/>
        </p:nvSpPr>
        <p:spPr>
          <a:xfrm>
            <a:off x="5662000" y="3953388"/>
            <a:ext cx="1340920" cy="97579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Refining and Finalisation</a:t>
            </a:r>
            <a:endParaRPr lang="en-ZA" sz="1600" dirty="0">
              <a:latin typeface="Arial" panose="020B0604020202020204" pitchFamily="34" charset="0"/>
              <a:cs typeface="Arial" panose="020B0604020202020204" pitchFamily="34" charset="0"/>
            </a:endParaRPr>
          </a:p>
        </p:txBody>
      </p:sp>
      <p:sp>
        <p:nvSpPr>
          <p:cNvPr id="25" name="Right Brace 24">
            <a:extLst>
              <a:ext uri="{FF2B5EF4-FFF2-40B4-BE49-F238E27FC236}">
                <a16:creationId xmlns:a16="http://schemas.microsoft.com/office/drawing/2014/main" id="{D40433D2-AFFF-B91C-D22E-842E2B4B62A6}"/>
              </a:ext>
            </a:extLst>
          </p:cNvPr>
          <p:cNvSpPr/>
          <p:nvPr/>
        </p:nvSpPr>
        <p:spPr>
          <a:xfrm>
            <a:off x="7803816" y="2419402"/>
            <a:ext cx="494908" cy="3067972"/>
          </a:xfrm>
          <a:prstGeom prst="rightBrace">
            <a:avLst>
              <a:gd name="adj1" fmla="val 0"/>
              <a:gd name="adj2" fmla="val 48871"/>
            </a:avLst>
          </a:prstGeom>
          <a:solidFill>
            <a:schemeClr val="bg2">
              <a:lumMod val="5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27" name="Rectangle: Rounded Corners 26">
            <a:extLst>
              <a:ext uri="{FF2B5EF4-FFF2-40B4-BE49-F238E27FC236}">
                <a16:creationId xmlns:a16="http://schemas.microsoft.com/office/drawing/2014/main" id="{77FE4083-E050-7C2B-B6BB-D298E086CD7B}"/>
              </a:ext>
            </a:extLst>
          </p:cNvPr>
          <p:cNvSpPr/>
          <p:nvPr/>
        </p:nvSpPr>
        <p:spPr>
          <a:xfrm>
            <a:off x="10424443" y="2840678"/>
            <a:ext cx="1515713" cy="1221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latin typeface="Abadi" panose="020B0604020104020204" pitchFamily="34" charset="0"/>
              </a:rPr>
              <a:t>Strategy</a:t>
            </a:r>
          </a:p>
        </p:txBody>
      </p:sp>
      <p:pic>
        <p:nvPicPr>
          <p:cNvPr id="29" name="Picture 28" descr="A group of people sitting around a table&#10;&#10;Description automatically generated">
            <a:extLst>
              <a:ext uri="{FF2B5EF4-FFF2-40B4-BE49-F238E27FC236}">
                <a16:creationId xmlns:a16="http://schemas.microsoft.com/office/drawing/2014/main" id="{5AA6DFAD-089D-7C8C-493B-D3C2C3A30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143" y="1953965"/>
            <a:ext cx="3112896" cy="3779837"/>
          </a:xfrm>
          <a:prstGeom prst="rect">
            <a:avLst/>
          </a:prstGeom>
        </p:spPr>
      </p:pic>
      <p:pic>
        <p:nvPicPr>
          <p:cNvPr id="30" name="Picture 29" descr="A group of people sitting around a table&#10;&#10;Description automatically generated">
            <a:extLst>
              <a:ext uri="{FF2B5EF4-FFF2-40B4-BE49-F238E27FC236}">
                <a16:creationId xmlns:a16="http://schemas.microsoft.com/office/drawing/2014/main" id="{4B2B2F15-17EC-4EE2-8EB4-926620353C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6594" y="1818470"/>
            <a:ext cx="3342445" cy="3950248"/>
          </a:xfrm>
          <a:prstGeom prst="rect">
            <a:avLst/>
          </a:prstGeom>
        </p:spPr>
      </p:pic>
      <p:sp>
        <p:nvSpPr>
          <p:cNvPr id="7" name="Footer Placeholder 6">
            <a:extLst>
              <a:ext uri="{FF2B5EF4-FFF2-40B4-BE49-F238E27FC236}">
                <a16:creationId xmlns:a16="http://schemas.microsoft.com/office/drawing/2014/main" id="{018D0039-50C5-A494-B105-2F8508A0ED3B}"/>
              </a:ext>
            </a:extLst>
          </p:cNvPr>
          <p:cNvSpPr>
            <a:spLocks noGrp="1"/>
          </p:cNvSpPr>
          <p:nvPr>
            <p:ph type="ftr" sz="quarter" idx="11"/>
          </p:nvPr>
        </p:nvSpPr>
        <p:spPr/>
        <p:txBody>
          <a:bodyPr/>
          <a:lstStyle/>
          <a:p>
            <a:endParaRPr lang="en-ZA" dirty="0"/>
          </a:p>
        </p:txBody>
      </p:sp>
      <p:sp>
        <p:nvSpPr>
          <p:cNvPr id="8" name="Slide Number Placeholder 7">
            <a:extLst>
              <a:ext uri="{FF2B5EF4-FFF2-40B4-BE49-F238E27FC236}">
                <a16:creationId xmlns:a16="http://schemas.microsoft.com/office/drawing/2014/main" id="{76CC1457-43EA-779E-821F-D0A441E2AA67}"/>
              </a:ext>
            </a:extLst>
          </p:cNvPr>
          <p:cNvSpPr>
            <a:spLocks noGrp="1"/>
          </p:cNvSpPr>
          <p:nvPr>
            <p:ph type="sldNum" sz="quarter" idx="12"/>
          </p:nvPr>
        </p:nvSpPr>
        <p:spPr/>
        <p:txBody>
          <a:bodyPr/>
          <a:lstStyle/>
          <a:p>
            <a:fld id="{7108CDC5-E4D5-4190-A403-3DED7ED7A348}" type="slidenum">
              <a:rPr lang="en-ZA" smtClean="0"/>
              <a:t>14</a:t>
            </a:fld>
            <a:endParaRPr lang="en-ZA" dirty="0"/>
          </a:p>
        </p:txBody>
      </p:sp>
    </p:spTree>
    <p:extLst>
      <p:ext uri="{BB962C8B-B14F-4D97-AF65-F5344CB8AC3E}">
        <p14:creationId xmlns:p14="http://schemas.microsoft.com/office/powerpoint/2010/main" val="165225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EB5AEB5F-A448-540C-7983-E65E6019478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F09442BC-8D4A-8944-1E2D-F4C08FEE1BCE}"/>
              </a:ext>
            </a:extLst>
          </p:cNvPr>
          <p:cNvSpPr>
            <a:spLocks noGrp="1"/>
          </p:cNvSpPr>
          <p:nvPr>
            <p:ph type="sldNum" sz="quarter" idx="12"/>
          </p:nvPr>
        </p:nvSpPr>
        <p:spPr/>
        <p:txBody>
          <a:bodyPr/>
          <a:lstStyle/>
          <a:p>
            <a:fld id="{7108CDC5-E4D5-4190-A403-3DED7ED7A348}" type="slidenum">
              <a:rPr lang="en-ZA" smtClean="0"/>
              <a:t>15</a:t>
            </a:fld>
            <a:endParaRPr lang="en-ZA" dirty="0"/>
          </a:p>
        </p:txBody>
      </p:sp>
    </p:spTree>
    <p:extLst>
      <p:ext uri="{BB962C8B-B14F-4D97-AF65-F5344CB8AC3E}">
        <p14:creationId xmlns:p14="http://schemas.microsoft.com/office/powerpoint/2010/main" val="125691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3234519" y="309350"/>
            <a:ext cx="6797755" cy="584775"/>
          </a:xfrm>
          <a:prstGeom prst="rect">
            <a:avLst/>
          </a:prstGeom>
          <a:noFill/>
        </p:spPr>
        <p:txBody>
          <a:bodyPr wrap="square" rtlCol="0">
            <a:spAutoFit/>
          </a:bodyPr>
          <a:lstStyle/>
          <a:p>
            <a:pPr algn="ctr"/>
            <a:r>
              <a:rPr lang="en-ZA" sz="3200" b="1" dirty="0">
                <a:solidFill>
                  <a:schemeClr val="bg1"/>
                </a:solidFill>
                <a:latin typeface="Arial" panose="020B0604020202020204" pitchFamily="34" charset="0"/>
                <a:cs typeface="Arial" panose="020B0604020202020204" pitchFamily="34" charset="0"/>
              </a:rPr>
              <a:t>Purpose of the Presentation</a:t>
            </a:r>
          </a:p>
        </p:txBody>
      </p:sp>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a:lnSpc>
                <a:spcPct val="250000"/>
              </a:lnSpc>
            </a:pPr>
            <a:endParaRPr lang="en-ZA" sz="1400" dirty="0">
              <a:latin typeface="Arial" panose="020B0604020202020204" pitchFamily="34" charset="0"/>
              <a:cs typeface="Arial" panose="020B0604020202020204" pitchFamily="34" charset="0"/>
            </a:endParaRPr>
          </a:p>
          <a:p>
            <a:endParaRPr lang="en-ZA" dirty="0"/>
          </a:p>
        </p:txBody>
      </p:sp>
      <p:sp>
        <p:nvSpPr>
          <p:cNvPr id="7" name="Rectangle 6">
            <a:extLst>
              <a:ext uri="{FF2B5EF4-FFF2-40B4-BE49-F238E27FC236}">
                <a16:creationId xmlns:a16="http://schemas.microsoft.com/office/drawing/2014/main" id="{E18E988D-8C83-0638-400E-AAA1ADE17AB6}"/>
              </a:ext>
            </a:extLst>
          </p:cNvPr>
          <p:cNvSpPr/>
          <p:nvPr/>
        </p:nvSpPr>
        <p:spPr>
          <a:xfrm>
            <a:off x="90457" y="1299615"/>
            <a:ext cx="12128711" cy="425876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Provide an overview of the Policy</a:t>
            </a:r>
            <a:r>
              <a:rPr lang="en-ZA" sz="4000" dirty="0">
                <a:latin typeface="Arial" panose="020B0604020202020204" pitchFamily="34" charset="0"/>
                <a:cs typeface="Arial" panose="020B0604020202020204" pitchFamily="34" charset="0"/>
              </a:rPr>
              <a:t> as an anchor for the National Integrated Career Development Strategy (NICDS)</a:t>
            </a:r>
          </a:p>
          <a:p>
            <a:pPr marL="285750" indent="-285750">
              <a:buFont typeface="Arial" panose="020B0604020202020204" pitchFamily="34" charset="0"/>
              <a:buChar char="•"/>
            </a:pPr>
            <a:r>
              <a:rPr lang="en-ZA" sz="4000" dirty="0">
                <a:latin typeface="Arial" panose="020B0604020202020204" pitchFamily="34" charset="0"/>
                <a:cs typeface="Arial" panose="020B0604020202020204" pitchFamily="34" charset="0"/>
              </a:rPr>
              <a:t>Introduce the NICDS concept to stakeholder</a:t>
            </a:r>
          </a:p>
          <a:p>
            <a:pPr marL="285750" indent="-285750">
              <a:buFont typeface="Arial" panose="020B0604020202020204" pitchFamily="34" charset="0"/>
              <a:buChar char="•"/>
            </a:pPr>
            <a:r>
              <a:rPr lang="en-ZA" sz="4000" dirty="0">
                <a:latin typeface="Arial" panose="020B0604020202020204" pitchFamily="34" charset="0"/>
                <a:cs typeface="Arial" panose="020B0604020202020204" pitchFamily="34" charset="0"/>
              </a:rPr>
              <a:t>Stimulate thinking towards how South Africa should approach the development of the strategy</a:t>
            </a:r>
            <a:endParaRPr lang="en-ZA" sz="4000" dirty="0">
              <a:latin typeface="Abadi" panose="020B0604020104020204" pitchFamily="34" charset="0"/>
            </a:endParaRPr>
          </a:p>
        </p:txBody>
      </p:sp>
      <p:sp>
        <p:nvSpPr>
          <p:cNvPr id="8" name="Footer Placeholder 7">
            <a:extLst>
              <a:ext uri="{FF2B5EF4-FFF2-40B4-BE49-F238E27FC236}">
                <a16:creationId xmlns:a16="http://schemas.microsoft.com/office/drawing/2014/main" id="{1A7D9C05-6183-19CC-3324-2D618CDEC669}"/>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3916AA7F-8BEC-EA57-4848-4740A79BD0E1}"/>
              </a:ext>
            </a:extLst>
          </p:cNvPr>
          <p:cNvSpPr>
            <a:spLocks noGrp="1"/>
          </p:cNvSpPr>
          <p:nvPr>
            <p:ph type="sldNum" sz="quarter" idx="12"/>
          </p:nvPr>
        </p:nvSpPr>
        <p:spPr/>
        <p:txBody>
          <a:bodyPr/>
          <a:lstStyle/>
          <a:p>
            <a:fld id="{7108CDC5-E4D5-4190-A403-3DED7ED7A348}" type="slidenum">
              <a:rPr lang="en-ZA" smtClean="0"/>
              <a:t>2</a:t>
            </a:fld>
            <a:endParaRPr lang="en-ZA" dirty="0"/>
          </a:p>
        </p:txBody>
      </p:sp>
    </p:spTree>
    <p:extLst>
      <p:ext uri="{BB962C8B-B14F-4D97-AF65-F5344CB8AC3E}">
        <p14:creationId xmlns:p14="http://schemas.microsoft.com/office/powerpoint/2010/main" val="39213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3234519" y="309350"/>
            <a:ext cx="4380931" cy="584775"/>
          </a:xfrm>
          <a:prstGeom prst="rect">
            <a:avLst/>
          </a:prstGeom>
          <a:noFill/>
        </p:spPr>
        <p:txBody>
          <a:bodyPr wrap="square" rtlCol="0">
            <a:spAutoFit/>
          </a:bodyPr>
          <a:lstStyle/>
          <a:p>
            <a:pPr algn="ctr"/>
            <a:r>
              <a:rPr lang="en-ZA" sz="3200" b="1" dirty="0">
                <a:solidFill>
                  <a:schemeClr val="bg1"/>
                </a:solidFill>
                <a:latin typeface="Arial" panose="020B0604020202020204" pitchFamily="34" charset="0"/>
                <a:cs typeface="Arial" panose="020B0604020202020204" pitchFamily="34" charset="0"/>
              </a:rPr>
              <a:t>Policy Purpose </a:t>
            </a:r>
          </a:p>
        </p:txBody>
      </p:sp>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a:lnSpc>
                <a:spcPct val="250000"/>
              </a:lnSpc>
            </a:pPr>
            <a:endParaRPr lang="en-ZA" sz="1400" dirty="0">
              <a:latin typeface="Arial" panose="020B0604020202020204" pitchFamily="34" charset="0"/>
              <a:cs typeface="Arial" panose="020B0604020202020204" pitchFamily="34" charset="0"/>
            </a:endParaRPr>
          </a:p>
          <a:p>
            <a:endParaRPr lang="en-ZA" dirty="0"/>
          </a:p>
        </p:txBody>
      </p:sp>
      <p:sp>
        <p:nvSpPr>
          <p:cNvPr id="7" name="Rectangle 6">
            <a:extLst>
              <a:ext uri="{FF2B5EF4-FFF2-40B4-BE49-F238E27FC236}">
                <a16:creationId xmlns:a16="http://schemas.microsoft.com/office/drawing/2014/main" id="{E18E988D-8C83-0638-400E-AAA1ADE17AB6}"/>
              </a:ext>
            </a:extLst>
          </p:cNvPr>
          <p:cNvSpPr/>
          <p:nvPr/>
        </p:nvSpPr>
        <p:spPr>
          <a:xfrm>
            <a:off x="3445645" y="1041912"/>
            <a:ext cx="8773523" cy="16054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dirty="0"/>
          </a:p>
          <a:p>
            <a:endParaRPr lang="en-GB" dirty="0"/>
          </a:p>
          <a:p>
            <a:r>
              <a:rPr lang="en-GB" dirty="0"/>
              <a:t>Commits to a non-disruptive principle on existing efficient and effective career </a:t>
            </a:r>
          </a:p>
          <a:p>
            <a:r>
              <a:rPr lang="en-GB" dirty="0"/>
              <a:t>development practices that are congruent with constitutional values and government priorities</a:t>
            </a:r>
          </a:p>
          <a:p>
            <a:endParaRPr lang="en-GB" dirty="0"/>
          </a:p>
          <a:p>
            <a:r>
              <a:rPr lang="en-ZA" dirty="0">
                <a:cs typeface="Arial" panose="020B0604020202020204" pitchFamily="34" charset="0"/>
              </a:rPr>
              <a:t>Directs coordination of career development services in all spheres of government</a:t>
            </a:r>
          </a:p>
          <a:p>
            <a:endParaRPr lang="en-ZA" dirty="0"/>
          </a:p>
          <a:p>
            <a:pPr algn="ctr"/>
            <a:endParaRPr lang="en-ZA" dirty="0">
              <a:latin typeface="Abadi" panose="020B0604020104020204" pitchFamily="34" charset="0"/>
            </a:endParaRPr>
          </a:p>
        </p:txBody>
      </p:sp>
      <p:pic>
        <p:nvPicPr>
          <p:cNvPr id="9" name="Picture 8" descr="A group of people building a puzzle">
            <a:extLst>
              <a:ext uri="{FF2B5EF4-FFF2-40B4-BE49-F238E27FC236}">
                <a16:creationId xmlns:a16="http://schemas.microsoft.com/office/drawing/2014/main" id="{7E74FAAA-DE5D-7793-178B-6DC680511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645" y="2786743"/>
            <a:ext cx="8746355" cy="2951259"/>
          </a:xfrm>
          <a:prstGeom prst="rect">
            <a:avLst/>
          </a:prstGeom>
        </p:spPr>
      </p:pic>
      <p:pic>
        <p:nvPicPr>
          <p:cNvPr id="11" name="Picture 10" descr="A green and orange background with white text&#10;&#10;Description automatically generated">
            <a:extLst>
              <a:ext uri="{FF2B5EF4-FFF2-40B4-BE49-F238E27FC236}">
                <a16:creationId xmlns:a16="http://schemas.microsoft.com/office/drawing/2014/main" id="{F0A4812B-EB5F-5FAC-3360-9DEF26C3B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4" y="1060704"/>
            <a:ext cx="3510039" cy="4745735"/>
          </a:xfrm>
          <a:prstGeom prst="rect">
            <a:avLst/>
          </a:prstGeom>
        </p:spPr>
      </p:pic>
      <p:sp>
        <p:nvSpPr>
          <p:cNvPr id="8" name="Footer Placeholder 7">
            <a:extLst>
              <a:ext uri="{FF2B5EF4-FFF2-40B4-BE49-F238E27FC236}">
                <a16:creationId xmlns:a16="http://schemas.microsoft.com/office/drawing/2014/main" id="{640D4C91-4198-116B-F0B3-ADB406EC5196}"/>
              </a:ext>
            </a:extLst>
          </p:cNvPr>
          <p:cNvSpPr>
            <a:spLocks noGrp="1"/>
          </p:cNvSpPr>
          <p:nvPr>
            <p:ph type="ftr" sz="quarter" idx="11"/>
          </p:nvPr>
        </p:nvSpPr>
        <p:spPr/>
        <p:txBody>
          <a:bodyPr/>
          <a:lstStyle/>
          <a:p>
            <a:endParaRPr lang="en-ZA" dirty="0"/>
          </a:p>
        </p:txBody>
      </p:sp>
      <p:sp>
        <p:nvSpPr>
          <p:cNvPr id="10" name="Slide Number Placeholder 9">
            <a:extLst>
              <a:ext uri="{FF2B5EF4-FFF2-40B4-BE49-F238E27FC236}">
                <a16:creationId xmlns:a16="http://schemas.microsoft.com/office/drawing/2014/main" id="{D39155EE-AB57-60DA-0EB5-559E08B6670B}"/>
              </a:ext>
            </a:extLst>
          </p:cNvPr>
          <p:cNvSpPr>
            <a:spLocks noGrp="1"/>
          </p:cNvSpPr>
          <p:nvPr>
            <p:ph type="sldNum" sz="quarter" idx="12"/>
          </p:nvPr>
        </p:nvSpPr>
        <p:spPr/>
        <p:txBody>
          <a:bodyPr/>
          <a:lstStyle/>
          <a:p>
            <a:fld id="{7108CDC5-E4D5-4190-A403-3DED7ED7A348}" type="slidenum">
              <a:rPr lang="en-ZA" smtClean="0"/>
              <a:t>3</a:t>
            </a:fld>
            <a:endParaRPr lang="en-ZA" dirty="0"/>
          </a:p>
        </p:txBody>
      </p:sp>
    </p:spTree>
    <p:extLst>
      <p:ext uri="{BB962C8B-B14F-4D97-AF65-F5344CB8AC3E}">
        <p14:creationId xmlns:p14="http://schemas.microsoft.com/office/powerpoint/2010/main" val="235645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2516777" y="309350"/>
            <a:ext cx="8412480" cy="58477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V</a:t>
            </a:r>
            <a:r>
              <a:rPr lang="en-ZA" sz="3200" b="1" dirty="0">
                <a:solidFill>
                  <a:schemeClr val="bg1"/>
                </a:solidFill>
                <a:latin typeface="Arial" panose="020B0604020202020204" pitchFamily="34" charset="0"/>
                <a:cs typeface="Arial" panose="020B0604020202020204" pitchFamily="34" charset="0"/>
              </a:rPr>
              <a:t>ISION AND MISSION OF CDS</a:t>
            </a:r>
          </a:p>
        </p:txBody>
      </p:sp>
      <p:sp>
        <p:nvSpPr>
          <p:cNvPr id="8" name="Rectangle 7">
            <a:extLst>
              <a:ext uri="{FF2B5EF4-FFF2-40B4-BE49-F238E27FC236}">
                <a16:creationId xmlns:a16="http://schemas.microsoft.com/office/drawing/2014/main" id="{AE813D8C-6731-2471-6EAC-83F9F5B7AADC}"/>
              </a:ext>
            </a:extLst>
          </p:cNvPr>
          <p:cNvSpPr/>
          <p:nvPr/>
        </p:nvSpPr>
        <p:spPr>
          <a:xfrm>
            <a:off x="4965038" y="1051560"/>
            <a:ext cx="7226962" cy="48601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ZA" sz="2400" b="1" dirty="0">
                <a:latin typeface="Arial" panose="020B0604020202020204" pitchFamily="34" charset="0"/>
                <a:cs typeface="Arial" panose="020B0604020202020204" pitchFamily="34" charset="0"/>
              </a:rPr>
              <a:t>Vision</a:t>
            </a:r>
            <a:r>
              <a:rPr lang="en-ZA" sz="2400" dirty="0">
                <a:latin typeface="Arial" panose="020B0604020202020204" pitchFamily="34" charset="0"/>
                <a:cs typeface="Arial" panose="020B0604020202020204" pitchFamily="34" charset="0"/>
              </a:rPr>
              <a:t>: All citizens of all ages have access to quality career information and career development services throughout their lives … (p.11).</a:t>
            </a:r>
          </a:p>
          <a:p>
            <a:endParaRPr lang="en-ZA" sz="2400"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Mission</a:t>
            </a:r>
            <a:r>
              <a:rPr lang="en-ZA"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To realise the vision, it is necessary to make optimum use of the collective resources in the country and to forge partnerships and integrated relationships among all stakeholders in CDS, be they government, non-government or private (p.11)</a:t>
            </a:r>
            <a:endParaRPr lang="en-ZA" sz="2400" dirty="0">
              <a:latin typeface="Arial" panose="020B0604020202020204" pitchFamily="34" charset="0"/>
              <a:cs typeface="Arial" panose="020B0604020202020204" pitchFamily="34" charset="0"/>
            </a:endParaRPr>
          </a:p>
        </p:txBody>
      </p:sp>
      <p:pic>
        <p:nvPicPr>
          <p:cNvPr id="9" name="Picture 8" descr="A person standing next to a sign">
            <a:extLst>
              <a:ext uri="{FF2B5EF4-FFF2-40B4-BE49-F238E27FC236}">
                <a16:creationId xmlns:a16="http://schemas.microsoft.com/office/drawing/2014/main" id="{9900AF86-EB4E-3FD3-D9D6-ADE169762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6276"/>
            <a:ext cx="4928616" cy="4465411"/>
          </a:xfrm>
          <a:prstGeom prst="rect">
            <a:avLst/>
          </a:prstGeom>
        </p:spPr>
      </p:pic>
      <p:sp>
        <p:nvSpPr>
          <p:cNvPr id="6" name="Footer Placeholder 5">
            <a:extLst>
              <a:ext uri="{FF2B5EF4-FFF2-40B4-BE49-F238E27FC236}">
                <a16:creationId xmlns:a16="http://schemas.microsoft.com/office/drawing/2014/main" id="{958E887C-D3F2-0EDA-FAE0-ADA2406531FD}"/>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9252BFA6-1A16-4548-4D9F-D4EA00E78E00}"/>
              </a:ext>
            </a:extLst>
          </p:cNvPr>
          <p:cNvSpPr>
            <a:spLocks noGrp="1"/>
          </p:cNvSpPr>
          <p:nvPr>
            <p:ph type="sldNum" sz="quarter" idx="12"/>
          </p:nvPr>
        </p:nvSpPr>
        <p:spPr/>
        <p:txBody>
          <a:bodyPr/>
          <a:lstStyle/>
          <a:p>
            <a:fld id="{7108CDC5-E4D5-4190-A403-3DED7ED7A348}" type="slidenum">
              <a:rPr lang="en-ZA" smtClean="0"/>
              <a:t>4</a:t>
            </a:fld>
            <a:endParaRPr lang="en-ZA" dirty="0"/>
          </a:p>
        </p:txBody>
      </p:sp>
    </p:spTree>
    <p:extLst>
      <p:ext uri="{BB962C8B-B14F-4D97-AF65-F5344CB8AC3E}">
        <p14:creationId xmlns:p14="http://schemas.microsoft.com/office/powerpoint/2010/main" val="66929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3234519" y="309350"/>
            <a:ext cx="6797755" cy="584775"/>
          </a:xfrm>
          <a:prstGeom prst="rect">
            <a:avLst/>
          </a:prstGeom>
          <a:noFill/>
        </p:spPr>
        <p:txBody>
          <a:bodyPr wrap="square" rtlCol="0">
            <a:spAutoFit/>
          </a:bodyPr>
          <a:lstStyle/>
          <a:p>
            <a:pPr algn="ctr"/>
            <a:r>
              <a:rPr lang="en-ZA" sz="3200" b="1" dirty="0">
                <a:solidFill>
                  <a:schemeClr val="bg1"/>
                </a:solidFill>
                <a:latin typeface="Arial" panose="020B0604020202020204" pitchFamily="34" charset="0"/>
                <a:cs typeface="Arial" panose="020B0604020202020204" pitchFamily="34" charset="0"/>
              </a:rPr>
              <a:t>Policy Themes/Pillars</a:t>
            </a:r>
          </a:p>
        </p:txBody>
      </p:sp>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a:lnSpc>
                <a:spcPct val="250000"/>
              </a:lnSpc>
            </a:pPr>
            <a:endParaRPr lang="en-ZA" sz="1400" dirty="0">
              <a:latin typeface="Arial" panose="020B0604020202020204" pitchFamily="34" charset="0"/>
              <a:cs typeface="Arial" panose="020B0604020202020204" pitchFamily="34" charset="0"/>
            </a:endParaRPr>
          </a:p>
          <a:p>
            <a:endParaRPr lang="en-ZA" dirty="0"/>
          </a:p>
        </p:txBody>
      </p:sp>
      <p:sp>
        <p:nvSpPr>
          <p:cNvPr id="7" name="Rectangle 6">
            <a:extLst>
              <a:ext uri="{FF2B5EF4-FFF2-40B4-BE49-F238E27FC236}">
                <a16:creationId xmlns:a16="http://schemas.microsoft.com/office/drawing/2014/main" id="{E18E988D-8C83-0638-400E-AAA1ADE17AB6}"/>
              </a:ext>
            </a:extLst>
          </p:cNvPr>
          <p:cNvSpPr/>
          <p:nvPr/>
        </p:nvSpPr>
        <p:spPr>
          <a:xfrm>
            <a:off x="-40383" y="1299615"/>
            <a:ext cx="12128711" cy="425876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anose="020B0604020202020204" pitchFamily="34" charset="0"/>
              <a:buChar char="•"/>
            </a:pPr>
            <a:endParaRPr lang="en-ZA" sz="4000" dirty="0">
              <a:latin typeface="Abadi" panose="020B0604020104020204" pitchFamily="34" charset="0"/>
            </a:endParaRPr>
          </a:p>
        </p:txBody>
      </p:sp>
      <p:sp>
        <p:nvSpPr>
          <p:cNvPr id="5" name="Arrow: Right 4">
            <a:extLst>
              <a:ext uri="{FF2B5EF4-FFF2-40B4-BE49-F238E27FC236}">
                <a16:creationId xmlns:a16="http://schemas.microsoft.com/office/drawing/2014/main" id="{AB97E1A3-E3F9-175F-C23B-815829B11637}"/>
              </a:ext>
            </a:extLst>
          </p:cNvPr>
          <p:cNvSpPr/>
          <p:nvPr/>
        </p:nvSpPr>
        <p:spPr>
          <a:xfrm>
            <a:off x="508499" y="1236449"/>
            <a:ext cx="10699429" cy="907941"/>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ArialMT"/>
              </a:rPr>
              <a:t>Pillar 1: Career Development Services across the Lifespan of an Individual</a:t>
            </a:r>
            <a:endParaRPr lang="en-ZA" dirty="0">
              <a:solidFill>
                <a:schemeClr val="tx1"/>
              </a:solidFill>
            </a:endParaRPr>
          </a:p>
        </p:txBody>
      </p:sp>
      <p:sp>
        <p:nvSpPr>
          <p:cNvPr id="9" name="Arrow: Right 8">
            <a:extLst>
              <a:ext uri="{FF2B5EF4-FFF2-40B4-BE49-F238E27FC236}">
                <a16:creationId xmlns:a16="http://schemas.microsoft.com/office/drawing/2014/main" id="{215713C5-42F1-2386-D2CC-CA79E369B4EA}"/>
              </a:ext>
            </a:extLst>
          </p:cNvPr>
          <p:cNvSpPr/>
          <p:nvPr/>
        </p:nvSpPr>
        <p:spPr>
          <a:xfrm>
            <a:off x="508500" y="2149737"/>
            <a:ext cx="10629764" cy="805919"/>
          </a:xfrm>
          <a:prstGeom prst="rightArrow">
            <a:avLst>
              <a:gd name="adj1" fmla="val 50000"/>
              <a:gd name="adj2" fmla="val 4748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ArialMT"/>
              </a:rPr>
              <a:t>Pillar 2: Improved Access to Career Development Services</a:t>
            </a:r>
            <a:endParaRPr lang="en-ZA" dirty="0">
              <a:solidFill>
                <a:schemeClr val="tx1"/>
              </a:solidFill>
            </a:endParaRPr>
          </a:p>
        </p:txBody>
      </p:sp>
      <p:sp>
        <p:nvSpPr>
          <p:cNvPr id="10" name="Arrow: Right 9">
            <a:extLst>
              <a:ext uri="{FF2B5EF4-FFF2-40B4-BE49-F238E27FC236}">
                <a16:creationId xmlns:a16="http://schemas.microsoft.com/office/drawing/2014/main" id="{05F4E732-B12A-5381-0A06-D0F72E83A806}"/>
              </a:ext>
            </a:extLst>
          </p:cNvPr>
          <p:cNvSpPr/>
          <p:nvPr/>
        </p:nvSpPr>
        <p:spPr>
          <a:xfrm>
            <a:off x="508499" y="3018822"/>
            <a:ext cx="10699429" cy="8059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ArialMT"/>
              </a:rPr>
              <a:t>Pillar 3: Single, Coherent and Coordinated Career Development Services System</a:t>
            </a:r>
            <a:endParaRPr lang="en-ZA" dirty="0">
              <a:solidFill>
                <a:schemeClr val="tx1"/>
              </a:solidFill>
            </a:endParaRPr>
          </a:p>
        </p:txBody>
      </p:sp>
      <p:sp>
        <p:nvSpPr>
          <p:cNvPr id="11" name="Arrow: Right 10">
            <a:extLst>
              <a:ext uri="{FF2B5EF4-FFF2-40B4-BE49-F238E27FC236}">
                <a16:creationId xmlns:a16="http://schemas.microsoft.com/office/drawing/2014/main" id="{69A45730-5A32-4168-872E-3BE2FA7C6996}"/>
              </a:ext>
            </a:extLst>
          </p:cNvPr>
          <p:cNvSpPr/>
          <p:nvPr/>
        </p:nvSpPr>
        <p:spPr>
          <a:xfrm>
            <a:off x="508499" y="3789284"/>
            <a:ext cx="10699429" cy="8057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ArialMT"/>
              </a:rPr>
              <a:t>Pillar 4: An Enabling Environment for Career Development Services</a:t>
            </a:r>
            <a:endParaRPr lang="en-ZA" dirty="0">
              <a:solidFill>
                <a:schemeClr val="tx1"/>
              </a:solidFill>
            </a:endParaRPr>
          </a:p>
        </p:txBody>
      </p:sp>
      <p:sp>
        <p:nvSpPr>
          <p:cNvPr id="12" name="Arrow: Right 11">
            <a:extLst>
              <a:ext uri="{FF2B5EF4-FFF2-40B4-BE49-F238E27FC236}">
                <a16:creationId xmlns:a16="http://schemas.microsoft.com/office/drawing/2014/main" id="{D112FE57-85A2-1FB5-DD74-EDA2FA4A2FC4}"/>
              </a:ext>
            </a:extLst>
          </p:cNvPr>
          <p:cNvSpPr/>
          <p:nvPr/>
        </p:nvSpPr>
        <p:spPr>
          <a:xfrm>
            <a:off x="508499" y="4641453"/>
            <a:ext cx="10699429" cy="83588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ArialMT"/>
              </a:rPr>
              <a:t>Pillar 5: Coordination and Leadership in the Career Development Services System</a:t>
            </a:r>
            <a:endParaRPr lang="en-ZA" dirty="0">
              <a:solidFill>
                <a:schemeClr val="tx1"/>
              </a:solidFill>
            </a:endParaRPr>
          </a:p>
        </p:txBody>
      </p:sp>
      <p:sp>
        <p:nvSpPr>
          <p:cNvPr id="13" name="Footer Placeholder 12">
            <a:extLst>
              <a:ext uri="{FF2B5EF4-FFF2-40B4-BE49-F238E27FC236}">
                <a16:creationId xmlns:a16="http://schemas.microsoft.com/office/drawing/2014/main" id="{A3187892-FAA5-B93A-D6ED-A8DDBAC6B44B}"/>
              </a:ext>
            </a:extLst>
          </p:cNvPr>
          <p:cNvSpPr>
            <a:spLocks noGrp="1"/>
          </p:cNvSpPr>
          <p:nvPr>
            <p:ph type="ftr" sz="quarter" idx="11"/>
          </p:nvPr>
        </p:nvSpPr>
        <p:spPr/>
        <p:txBody>
          <a:bodyPr/>
          <a:lstStyle/>
          <a:p>
            <a:endParaRPr lang="en-ZA" dirty="0"/>
          </a:p>
        </p:txBody>
      </p:sp>
      <p:sp>
        <p:nvSpPr>
          <p:cNvPr id="14" name="Slide Number Placeholder 13">
            <a:extLst>
              <a:ext uri="{FF2B5EF4-FFF2-40B4-BE49-F238E27FC236}">
                <a16:creationId xmlns:a16="http://schemas.microsoft.com/office/drawing/2014/main" id="{CC1947C5-31E9-70F0-C080-B31BA2CDCCE3}"/>
              </a:ext>
            </a:extLst>
          </p:cNvPr>
          <p:cNvSpPr>
            <a:spLocks noGrp="1"/>
          </p:cNvSpPr>
          <p:nvPr>
            <p:ph type="sldNum" sz="quarter" idx="12"/>
          </p:nvPr>
        </p:nvSpPr>
        <p:spPr/>
        <p:txBody>
          <a:bodyPr/>
          <a:lstStyle/>
          <a:p>
            <a:fld id="{7108CDC5-E4D5-4190-A403-3DED7ED7A348}" type="slidenum">
              <a:rPr lang="en-ZA" smtClean="0"/>
              <a:t>5</a:t>
            </a:fld>
            <a:endParaRPr lang="en-ZA" dirty="0"/>
          </a:p>
        </p:txBody>
      </p:sp>
    </p:spTree>
    <p:extLst>
      <p:ext uri="{BB962C8B-B14F-4D97-AF65-F5344CB8AC3E}">
        <p14:creationId xmlns:p14="http://schemas.microsoft.com/office/powerpoint/2010/main" val="274165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3234519" y="309350"/>
            <a:ext cx="6797755" cy="584775"/>
          </a:xfrm>
          <a:prstGeom prst="rect">
            <a:avLst/>
          </a:prstGeom>
          <a:noFill/>
        </p:spPr>
        <p:txBody>
          <a:bodyPr wrap="square" rtlCol="0">
            <a:spAutoFit/>
          </a:bodyPr>
          <a:lstStyle/>
          <a:p>
            <a:pPr algn="ctr"/>
            <a:r>
              <a:rPr lang="en-ZA" sz="3200" b="1" dirty="0">
                <a:solidFill>
                  <a:schemeClr val="bg1"/>
                </a:solidFill>
                <a:latin typeface="Arial" panose="020B0604020202020204" pitchFamily="34" charset="0"/>
                <a:cs typeface="Arial" panose="020B0604020202020204" pitchFamily="34" charset="0"/>
              </a:rPr>
              <a:t>Policy Directives</a:t>
            </a:r>
          </a:p>
        </p:txBody>
      </p:sp>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a:lnSpc>
                <a:spcPct val="250000"/>
              </a:lnSpc>
            </a:pPr>
            <a:endParaRPr lang="en-ZA" sz="1400" dirty="0">
              <a:latin typeface="Arial" panose="020B0604020202020204" pitchFamily="34" charset="0"/>
              <a:cs typeface="Arial" panose="020B0604020202020204" pitchFamily="34" charset="0"/>
            </a:endParaRPr>
          </a:p>
          <a:p>
            <a:endParaRPr lang="en-ZA" dirty="0"/>
          </a:p>
        </p:txBody>
      </p:sp>
      <p:sp>
        <p:nvSpPr>
          <p:cNvPr id="7" name="Rectangle 6">
            <a:extLst>
              <a:ext uri="{FF2B5EF4-FFF2-40B4-BE49-F238E27FC236}">
                <a16:creationId xmlns:a16="http://schemas.microsoft.com/office/drawing/2014/main" id="{E18E988D-8C83-0638-400E-AAA1ADE17AB6}"/>
              </a:ext>
            </a:extLst>
          </p:cNvPr>
          <p:cNvSpPr/>
          <p:nvPr/>
        </p:nvSpPr>
        <p:spPr>
          <a:xfrm>
            <a:off x="90457" y="1299615"/>
            <a:ext cx="12128711" cy="425876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anose="020B0604020202020204" pitchFamily="34" charset="0"/>
              <a:buChar char="•"/>
            </a:pPr>
            <a:r>
              <a:rPr lang="en-GB" sz="2400" dirty="0"/>
              <a:t>This Policy develops </a:t>
            </a:r>
            <a:r>
              <a:rPr lang="en-GB" sz="2400" b="1" dirty="0"/>
              <a:t>policy structures </a:t>
            </a:r>
            <a:r>
              <a:rPr lang="en-GB" sz="2400" dirty="0"/>
              <a:t>to ensure that Government provides services that are connected to one another through such means as interdepartmental committees, integrated ICT systems, national CDS forums and the DHET, which has the remit for coordination and leadership of the whole CDS System (p.27)</a:t>
            </a:r>
          </a:p>
          <a:p>
            <a:pPr marL="285750" indent="-285750">
              <a:buFont typeface="Arial" panose="020B0604020202020204" pitchFamily="34" charset="0"/>
              <a:buChar char="•"/>
            </a:pPr>
            <a:r>
              <a:rPr lang="en-GB" sz="2400" dirty="0"/>
              <a:t>The DHET will </a:t>
            </a:r>
            <a:r>
              <a:rPr lang="en-GB" sz="2400" b="1" dirty="0"/>
              <a:t>lead the development of quality frameworks </a:t>
            </a:r>
            <a:r>
              <a:rPr lang="en-GB" sz="2400" dirty="0"/>
              <a:t>to cover various aspects of CDS (p.24)</a:t>
            </a:r>
          </a:p>
          <a:p>
            <a:pPr marL="342900" indent="-342900">
              <a:buFont typeface="Arial" panose="020B0604020202020204" pitchFamily="34" charset="0"/>
              <a:buChar char="•"/>
            </a:pPr>
            <a:r>
              <a:rPr lang="en-GB" sz="2400" dirty="0"/>
              <a:t>Key issue remains addressing the improvement of the ways in which services are </a:t>
            </a:r>
            <a:r>
              <a:rPr lang="en-GB" sz="2400" b="1" dirty="0"/>
              <a:t>planned and coordinated between government and non-government services</a:t>
            </a:r>
            <a:r>
              <a:rPr lang="en-GB" sz="2400" dirty="0"/>
              <a:t>; among education, labour and other portfolios within Government; and among the various education sectors (p.32)</a:t>
            </a:r>
          </a:p>
          <a:p>
            <a:pPr marL="285750" indent="-285750">
              <a:buFont typeface="Arial" panose="020B0604020202020204" pitchFamily="34" charset="0"/>
              <a:buChar char="•"/>
            </a:pPr>
            <a:r>
              <a:rPr lang="en-GB" sz="2400" dirty="0"/>
              <a:t>I</a:t>
            </a:r>
            <a:r>
              <a:rPr lang="en-GB" sz="2400" b="0" i="0" u="none" strike="noStrike" baseline="0" dirty="0"/>
              <a:t>dentify processes that stimulate </a:t>
            </a:r>
            <a:r>
              <a:rPr lang="en-GB" sz="2400" b="1" i="0" u="none" strike="noStrike" baseline="0" dirty="0"/>
              <a:t>regular review and systemic planning of career services </a:t>
            </a:r>
            <a:r>
              <a:rPr lang="en-GB" sz="2400" b="0" i="0" u="none" strike="noStrike" baseline="0" dirty="0"/>
              <a:t>(p.3)</a:t>
            </a:r>
            <a:endParaRPr lang="en-ZA" sz="2400" dirty="0"/>
          </a:p>
        </p:txBody>
      </p:sp>
      <p:sp>
        <p:nvSpPr>
          <p:cNvPr id="8" name="Footer Placeholder 7">
            <a:extLst>
              <a:ext uri="{FF2B5EF4-FFF2-40B4-BE49-F238E27FC236}">
                <a16:creationId xmlns:a16="http://schemas.microsoft.com/office/drawing/2014/main" id="{A2199EF8-2FA9-BDCC-F222-4B90894814FC}"/>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57CCC7C3-1A06-E810-47E4-BCCAAAD85CBE}"/>
              </a:ext>
            </a:extLst>
          </p:cNvPr>
          <p:cNvSpPr>
            <a:spLocks noGrp="1"/>
          </p:cNvSpPr>
          <p:nvPr>
            <p:ph type="sldNum" sz="quarter" idx="12"/>
          </p:nvPr>
        </p:nvSpPr>
        <p:spPr/>
        <p:txBody>
          <a:bodyPr/>
          <a:lstStyle/>
          <a:p>
            <a:fld id="{7108CDC5-E4D5-4190-A403-3DED7ED7A348}" type="slidenum">
              <a:rPr lang="en-ZA" smtClean="0"/>
              <a:t>6</a:t>
            </a:fld>
            <a:endParaRPr lang="en-ZA" dirty="0"/>
          </a:p>
        </p:txBody>
      </p:sp>
    </p:spTree>
    <p:extLst>
      <p:ext uri="{BB962C8B-B14F-4D97-AF65-F5344CB8AC3E}">
        <p14:creationId xmlns:p14="http://schemas.microsoft.com/office/powerpoint/2010/main" val="334033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a:lnSpc>
                <a:spcPct val="250000"/>
              </a:lnSpc>
            </a:pPr>
            <a:endParaRPr lang="en-ZA" sz="1400" dirty="0">
              <a:latin typeface="Arial" panose="020B0604020202020204" pitchFamily="34" charset="0"/>
              <a:cs typeface="Arial" panose="020B0604020202020204" pitchFamily="34" charset="0"/>
            </a:endParaRPr>
          </a:p>
          <a:p>
            <a:endParaRPr lang="en-ZA" dirty="0"/>
          </a:p>
        </p:txBody>
      </p:sp>
      <p:sp>
        <p:nvSpPr>
          <p:cNvPr id="5" name="Rectangle 4">
            <a:extLst>
              <a:ext uri="{FF2B5EF4-FFF2-40B4-BE49-F238E27FC236}">
                <a16:creationId xmlns:a16="http://schemas.microsoft.com/office/drawing/2014/main" id="{F33630DE-2FDF-16DB-FE7B-D420FE5CA7DF}"/>
              </a:ext>
            </a:extLst>
          </p:cNvPr>
          <p:cNvSpPr/>
          <p:nvPr/>
        </p:nvSpPr>
        <p:spPr>
          <a:xfrm>
            <a:off x="2752344" y="126365"/>
            <a:ext cx="6901518" cy="7301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solidFill>
                  <a:prstClr val="black"/>
                </a:solidFill>
                <a:latin typeface="Arial" panose="020B0604020202020204" pitchFamily="34" charset="0"/>
                <a:ea typeface="+mj-ea"/>
                <a:cs typeface="Arial" panose="020B0604020202020204" pitchFamily="34" charset="0"/>
              </a:rPr>
              <a:t>P</a:t>
            </a:r>
            <a:r>
              <a:rPr lang="en-ZA" sz="2800" b="1" dirty="0">
                <a:solidFill>
                  <a:prstClr val="black"/>
                </a:solidFill>
                <a:latin typeface="Arial" panose="020B0604020202020204" pitchFamily="34" charset="0"/>
                <a:ea typeface="+mj-ea"/>
                <a:cs typeface="Arial" panose="020B0604020202020204" pitchFamily="34" charset="0"/>
              </a:rPr>
              <a:t>olicy Operational Principles</a:t>
            </a:r>
            <a:endParaRPr lang="en-ZA"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AACB6B8-B50F-2AAE-843D-A1F9FB268713}"/>
              </a:ext>
            </a:extLst>
          </p:cNvPr>
          <p:cNvSpPr/>
          <p:nvPr/>
        </p:nvSpPr>
        <p:spPr>
          <a:xfrm>
            <a:off x="4727448" y="1102325"/>
            <a:ext cx="7245096" cy="50566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ZA" sz="2000" dirty="0">
                <a:latin typeface="Arial" panose="020B0604020202020204" pitchFamily="34" charset="0"/>
                <a:cs typeface="Arial" panose="020B0604020202020204" pitchFamily="34" charset="0"/>
              </a:rPr>
              <a:t>(p.12-13)</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Facilitate effective and efficient coordination</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Strengthen and increase capability of participating government departments across all spheres of government</a:t>
            </a: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Establish career development services fora to address fragmentation</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Accommodate new careers and occupations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Promote sustainability (resourcing)</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Forge a clear, systemic link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Use CDS information (for example, labour market intelligence, skills data, research findings, and so on) effectively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Give clarity of responsibility for the provision of career development services to citizens who are at different</a:t>
            </a:r>
          </a:p>
        </p:txBody>
      </p:sp>
      <p:pic>
        <p:nvPicPr>
          <p:cNvPr id="3" name="Picture 2">
            <a:extLst>
              <a:ext uri="{FF2B5EF4-FFF2-40B4-BE49-F238E27FC236}">
                <a16:creationId xmlns:a16="http://schemas.microsoft.com/office/drawing/2014/main" id="{9924846C-AD9E-2A1C-9C0B-CCC4E6DCEA26}"/>
              </a:ext>
            </a:extLst>
          </p:cNvPr>
          <p:cNvPicPr>
            <a:picLocks noChangeAspect="1"/>
          </p:cNvPicPr>
          <p:nvPr/>
        </p:nvPicPr>
        <p:blipFill>
          <a:blip r:embed="rId3"/>
          <a:stretch>
            <a:fillRect/>
          </a:stretch>
        </p:blipFill>
        <p:spPr>
          <a:xfrm>
            <a:off x="219457" y="1240221"/>
            <a:ext cx="4261368" cy="3752193"/>
          </a:xfrm>
          <a:prstGeom prst="rect">
            <a:avLst/>
          </a:prstGeom>
        </p:spPr>
      </p:pic>
      <p:sp>
        <p:nvSpPr>
          <p:cNvPr id="11" name="Footer Placeholder 10">
            <a:extLst>
              <a:ext uri="{FF2B5EF4-FFF2-40B4-BE49-F238E27FC236}">
                <a16:creationId xmlns:a16="http://schemas.microsoft.com/office/drawing/2014/main" id="{9FAA2D5F-175C-E0A6-0A80-951ADEC30471}"/>
              </a:ext>
            </a:extLst>
          </p:cNvPr>
          <p:cNvSpPr>
            <a:spLocks noGrp="1"/>
          </p:cNvSpPr>
          <p:nvPr>
            <p:ph type="ftr" sz="quarter" idx="11"/>
          </p:nvPr>
        </p:nvSpPr>
        <p:spPr/>
        <p:txBody>
          <a:bodyPr/>
          <a:lstStyle/>
          <a:p>
            <a:endParaRPr lang="en-ZA" dirty="0"/>
          </a:p>
        </p:txBody>
      </p:sp>
      <p:sp>
        <p:nvSpPr>
          <p:cNvPr id="12" name="Slide Number Placeholder 11">
            <a:extLst>
              <a:ext uri="{FF2B5EF4-FFF2-40B4-BE49-F238E27FC236}">
                <a16:creationId xmlns:a16="http://schemas.microsoft.com/office/drawing/2014/main" id="{8290E7B7-A996-8CCC-5609-C8B87CE559B2}"/>
              </a:ext>
            </a:extLst>
          </p:cNvPr>
          <p:cNvSpPr>
            <a:spLocks noGrp="1"/>
          </p:cNvSpPr>
          <p:nvPr>
            <p:ph type="sldNum" sz="quarter" idx="12"/>
          </p:nvPr>
        </p:nvSpPr>
        <p:spPr/>
        <p:txBody>
          <a:bodyPr/>
          <a:lstStyle/>
          <a:p>
            <a:fld id="{7108CDC5-E4D5-4190-A403-3DED7ED7A348}" type="slidenum">
              <a:rPr lang="en-ZA" smtClean="0"/>
              <a:t>7</a:t>
            </a:fld>
            <a:endParaRPr lang="en-ZA" dirty="0"/>
          </a:p>
        </p:txBody>
      </p:sp>
    </p:spTree>
    <p:extLst>
      <p:ext uri="{BB962C8B-B14F-4D97-AF65-F5344CB8AC3E}">
        <p14:creationId xmlns:p14="http://schemas.microsoft.com/office/powerpoint/2010/main" val="426584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69668"/>
            <a:ext cx="12283562" cy="6858000"/>
          </a:xfrm>
          <a:prstGeom prst="rect">
            <a:avLst/>
          </a:prstGeom>
        </p:spPr>
      </p:pic>
      <p:sp>
        <p:nvSpPr>
          <p:cNvPr id="3" name="TextBox 2">
            <a:extLst>
              <a:ext uri="{FF2B5EF4-FFF2-40B4-BE49-F238E27FC236}">
                <a16:creationId xmlns:a16="http://schemas.microsoft.com/office/drawing/2014/main" id="{104760EB-16E0-A7AF-907E-9D2CF4F852F7}"/>
              </a:ext>
            </a:extLst>
          </p:cNvPr>
          <p:cNvSpPr txBox="1"/>
          <p:nvPr/>
        </p:nvSpPr>
        <p:spPr>
          <a:xfrm>
            <a:off x="3234519" y="309350"/>
            <a:ext cx="67977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Policy Structures</a:t>
            </a:r>
          </a:p>
        </p:txBody>
      </p:sp>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18E988D-8C83-0638-400E-AAA1ADE17AB6}"/>
              </a:ext>
            </a:extLst>
          </p:cNvPr>
          <p:cNvSpPr/>
          <p:nvPr/>
        </p:nvSpPr>
        <p:spPr>
          <a:xfrm>
            <a:off x="31644" y="1266938"/>
            <a:ext cx="12128711" cy="425876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endParaRPr kumimoji="0" lang="en-ZA" sz="4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Rectangle 4">
            <a:extLst>
              <a:ext uri="{FF2B5EF4-FFF2-40B4-BE49-F238E27FC236}">
                <a16:creationId xmlns:a16="http://schemas.microsoft.com/office/drawing/2014/main" id="{6A4E6E28-593A-3260-2479-0D9BE70C61D6}"/>
              </a:ext>
            </a:extLst>
          </p:cNvPr>
          <p:cNvSpPr/>
          <p:nvPr/>
        </p:nvSpPr>
        <p:spPr>
          <a:xfrm>
            <a:off x="1097280" y="1413508"/>
            <a:ext cx="10128976" cy="750787"/>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Interdepartmental Career Development Committee (ICDC)- </a:t>
            </a:r>
          </a:p>
          <a:p>
            <a:pPr algn="ctr"/>
            <a:r>
              <a:rPr lang="en-GB" dirty="0"/>
              <a:t>Departments of Higher Education and Training (DHET), Social Development (DSD), Employment and Labour (DEL) and Public Service and Administration (DPSA)  </a:t>
            </a:r>
            <a:endParaRPr lang="en-ZA" dirty="0"/>
          </a:p>
        </p:txBody>
      </p:sp>
      <p:sp>
        <p:nvSpPr>
          <p:cNvPr id="8" name="Rectangle 7">
            <a:extLst>
              <a:ext uri="{FF2B5EF4-FFF2-40B4-BE49-F238E27FC236}">
                <a16:creationId xmlns:a16="http://schemas.microsoft.com/office/drawing/2014/main" id="{C47B2C87-689D-20C4-E483-BD9DFE6C1BB4}"/>
              </a:ext>
            </a:extLst>
          </p:cNvPr>
          <p:cNvSpPr/>
          <p:nvPr/>
        </p:nvSpPr>
        <p:spPr>
          <a:xfrm>
            <a:off x="4400987" y="2423959"/>
            <a:ext cx="3352800" cy="7507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Career Development Forum (NCDF)</a:t>
            </a:r>
            <a:endParaRPr lang="en-ZA" dirty="0">
              <a:solidFill>
                <a:schemeClr val="tx1"/>
              </a:solidFill>
            </a:endParaRPr>
          </a:p>
        </p:txBody>
      </p:sp>
      <p:sp>
        <p:nvSpPr>
          <p:cNvPr id="9" name="Rectangle 8">
            <a:extLst>
              <a:ext uri="{FF2B5EF4-FFF2-40B4-BE49-F238E27FC236}">
                <a16:creationId xmlns:a16="http://schemas.microsoft.com/office/drawing/2014/main" id="{15501ED6-4053-2765-BF2F-94EF5D6802AC}"/>
              </a:ext>
            </a:extLst>
          </p:cNvPr>
          <p:cNvSpPr/>
          <p:nvPr/>
        </p:nvSpPr>
        <p:spPr>
          <a:xfrm>
            <a:off x="8109245" y="3396322"/>
            <a:ext cx="3352800" cy="7507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Consultative Forum</a:t>
            </a:r>
            <a:endParaRPr lang="en-ZA" dirty="0">
              <a:solidFill>
                <a:schemeClr val="tx1"/>
              </a:solidFill>
            </a:endParaRPr>
          </a:p>
        </p:txBody>
      </p:sp>
      <p:sp>
        <p:nvSpPr>
          <p:cNvPr id="10" name="Rectangle 9">
            <a:extLst>
              <a:ext uri="{FF2B5EF4-FFF2-40B4-BE49-F238E27FC236}">
                <a16:creationId xmlns:a16="http://schemas.microsoft.com/office/drawing/2014/main" id="{A8C9EE26-A177-F4A9-9842-A6AD7C162317}"/>
              </a:ext>
            </a:extLst>
          </p:cNvPr>
          <p:cNvSpPr/>
          <p:nvPr/>
        </p:nvSpPr>
        <p:spPr>
          <a:xfrm>
            <a:off x="4419599" y="3367570"/>
            <a:ext cx="3352800" cy="7507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Career Development SETA Forum</a:t>
            </a:r>
            <a:endParaRPr lang="en-ZA" dirty="0">
              <a:solidFill>
                <a:schemeClr val="tx1"/>
              </a:solidFill>
            </a:endParaRPr>
          </a:p>
        </p:txBody>
      </p:sp>
      <p:sp>
        <p:nvSpPr>
          <p:cNvPr id="11" name="Rectangle 10">
            <a:extLst>
              <a:ext uri="{FF2B5EF4-FFF2-40B4-BE49-F238E27FC236}">
                <a16:creationId xmlns:a16="http://schemas.microsoft.com/office/drawing/2014/main" id="{E3650B26-5BD0-7723-09A5-29A1D3C2E664}"/>
              </a:ext>
            </a:extLst>
          </p:cNvPr>
          <p:cNvSpPr/>
          <p:nvPr/>
        </p:nvSpPr>
        <p:spPr>
          <a:xfrm>
            <a:off x="608035" y="3404560"/>
            <a:ext cx="3352800" cy="7507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Career Development Government Forum</a:t>
            </a:r>
            <a:endParaRPr lang="en-ZA" dirty="0">
              <a:solidFill>
                <a:schemeClr val="tx1"/>
              </a:solidFill>
            </a:endParaRPr>
          </a:p>
        </p:txBody>
      </p:sp>
      <p:sp>
        <p:nvSpPr>
          <p:cNvPr id="12" name="Rectangle 11">
            <a:extLst>
              <a:ext uri="{FF2B5EF4-FFF2-40B4-BE49-F238E27FC236}">
                <a16:creationId xmlns:a16="http://schemas.microsoft.com/office/drawing/2014/main" id="{C01DC6E8-EF5C-3BB0-8D71-92899D883C84}"/>
              </a:ext>
            </a:extLst>
          </p:cNvPr>
          <p:cNvSpPr/>
          <p:nvPr/>
        </p:nvSpPr>
        <p:spPr>
          <a:xfrm>
            <a:off x="539916" y="4668324"/>
            <a:ext cx="3352800" cy="7507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Municipality Coordination Committee</a:t>
            </a:r>
            <a:endParaRPr lang="en-ZA" dirty="0">
              <a:solidFill>
                <a:schemeClr val="tx1"/>
              </a:solidFill>
            </a:endParaRPr>
          </a:p>
        </p:txBody>
      </p:sp>
      <p:sp>
        <p:nvSpPr>
          <p:cNvPr id="13" name="Rectangle 12">
            <a:extLst>
              <a:ext uri="{FF2B5EF4-FFF2-40B4-BE49-F238E27FC236}">
                <a16:creationId xmlns:a16="http://schemas.microsoft.com/office/drawing/2014/main" id="{57D51093-13CA-14A8-8DC5-9E66CBC2F46C}"/>
              </a:ext>
            </a:extLst>
          </p:cNvPr>
          <p:cNvSpPr/>
          <p:nvPr/>
        </p:nvSpPr>
        <p:spPr>
          <a:xfrm>
            <a:off x="4385540" y="4657013"/>
            <a:ext cx="3352800" cy="7507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Provincial Skills Development Forum</a:t>
            </a:r>
            <a:endParaRPr lang="en-ZA" dirty="0">
              <a:solidFill>
                <a:schemeClr val="tx1"/>
              </a:solidFill>
            </a:endParaRPr>
          </a:p>
        </p:txBody>
      </p:sp>
      <p:sp>
        <p:nvSpPr>
          <p:cNvPr id="14" name="Rectangle 13">
            <a:extLst>
              <a:ext uri="{FF2B5EF4-FFF2-40B4-BE49-F238E27FC236}">
                <a16:creationId xmlns:a16="http://schemas.microsoft.com/office/drawing/2014/main" id="{32775622-089C-F519-8458-87F7E6950038}"/>
              </a:ext>
            </a:extLst>
          </p:cNvPr>
          <p:cNvSpPr/>
          <p:nvPr/>
        </p:nvSpPr>
        <p:spPr>
          <a:xfrm>
            <a:off x="8231164" y="4673551"/>
            <a:ext cx="3352800" cy="7507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ETC</a:t>
            </a:r>
            <a:r>
              <a:rPr lang="en-GB" dirty="0"/>
              <a:t>.</a:t>
            </a:r>
            <a:endParaRPr lang="en-ZA" dirty="0"/>
          </a:p>
        </p:txBody>
      </p:sp>
      <p:cxnSp>
        <p:nvCxnSpPr>
          <p:cNvPr id="15" name="Straight Arrow Connector 14">
            <a:extLst>
              <a:ext uri="{FF2B5EF4-FFF2-40B4-BE49-F238E27FC236}">
                <a16:creationId xmlns:a16="http://schemas.microsoft.com/office/drawing/2014/main" id="{FBFFF349-228C-F0A4-6B4C-5FF560A79E67}"/>
              </a:ext>
            </a:extLst>
          </p:cNvPr>
          <p:cNvCxnSpPr/>
          <p:nvPr/>
        </p:nvCxnSpPr>
        <p:spPr>
          <a:xfrm>
            <a:off x="6077387" y="3174746"/>
            <a:ext cx="0" cy="184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9A5EE83B-F1DD-84F4-DE5A-12A3ECC0144C}"/>
              </a:ext>
            </a:extLst>
          </p:cNvPr>
          <p:cNvCxnSpPr>
            <a:cxnSpLocks/>
          </p:cNvCxnSpPr>
          <p:nvPr/>
        </p:nvCxnSpPr>
        <p:spPr>
          <a:xfrm>
            <a:off x="7749447" y="3049073"/>
            <a:ext cx="1471749" cy="275470"/>
          </a:xfrm>
          <a:prstGeom prst="bentConnector3">
            <a:avLst>
              <a:gd name="adj1" fmla="val 99704"/>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F908DF3C-E2F4-C634-3BD2-8A66F40718FC}"/>
              </a:ext>
            </a:extLst>
          </p:cNvPr>
          <p:cNvCxnSpPr>
            <a:cxnSpLocks/>
          </p:cNvCxnSpPr>
          <p:nvPr/>
        </p:nvCxnSpPr>
        <p:spPr>
          <a:xfrm rot="10800000" flipV="1">
            <a:off x="2832453" y="3049073"/>
            <a:ext cx="1570704" cy="282644"/>
          </a:xfrm>
          <a:prstGeom prst="bentConnector3">
            <a:avLst>
              <a:gd name="adj1" fmla="val 99345"/>
            </a:avLst>
          </a:prstGeom>
          <a:ln>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681D4D09-ED8C-0FCA-B290-F5AB50B012FF}"/>
              </a:ext>
            </a:extLst>
          </p:cNvPr>
          <p:cNvSpPr txBox="1"/>
          <p:nvPr/>
        </p:nvSpPr>
        <p:spPr>
          <a:xfrm>
            <a:off x="4537166" y="4311181"/>
            <a:ext cx="3448594" cy="369332"/>
          </a:xfrm>
          <a:prstGeom prst="rect">
            <a:avLst/>
          </a:prstGeom>
          <a:noFill/>
        </p:spPr>
        <p:txBody>
          <a:bodyPr wrap="square" rtlCol="0">
            <a:spAutoFit/>
          </a:bodyPr>
          <a:lstStyle/>
          <a:p>
            <a:r>
              <a:rPr lang="en-GB" b="1" dirty="0"/>
              <a:t>ADDITIONAL STRUCTURES</a:t>
            </a:r>
            <a:endParaRPr lang="en-ZA" b="1" dirty="0"/>
          </a:p>
        </p:txBody>
      </p:sp>
      <p:sp>
        <p:nvSpPr>
          <p:cNvPr id="42" name="Footer Placeholder 41">
            <a:extLst>
              <a:ext uri="{FF2B5EF4-FFF2-40B4-BE49-F238E27FC236}">
                <a16:creationId xmlns:a16="http://schemas.microsoft.com/office/drawing/2014/main" id="{7A603482-E4A1-3CD0-CB66-D2ACE68A9C82}"/>
              </a:ext>
            </a:extLst>
          </p:cNvPr>
          <p:cNvSpPr>
            <a:spLocks noGrp="1"/>
          </p:cNvSpPr>
          <p:nvPr>
            <p:ph type="ftr" sz="quarter" idx="11"/>
          </p:nvPr>
        </p:nvSpPr>
        <p:spPr/>
        <p:txBody>
          <a:bodyPr/>
          <a:lstStyle/>
          <a:p>
            <a:endParaRPr lang="en-ZA" dirty="0"/>
          </a:p>
        </p:txBody>
      </p:sp>
      <p:sp>
        <p:nvSpPr>
          <p:cNvPr id="43" name="Slide Number Placeholder 42">
            <a:extLst>
              <a:ext uri="{FF2B5EF4-FFF2-40B4-BE49-F238E27FC236}">
                <a16:creationId xmlns:a16="http://schemas.microsoft.com/office/drawing/2014/main" id="{33C6C639-A9A9-DE33-2ADA-B39C65AA2826}"/>
              </a:ext>
            </a:extLst>
          </p:cNvPr>
          <p:cNvSpPr>
            <a:spLocks noGrp="1"/>
          </p:cNvSpPr>
          <p:nvPr>
            <p:ph type="sldNum" sz="quarter" idx="12"/>
          </p:nvPr>
        </p:nvSpPr>
        <p:spPr/>
        <p:txBody>
          <a:bodyPr/>
          <a:lstStyle/>
          <a:p>
            <a:fld id="{7108CDC5-E4D5-4190-A403-3DED7ED7A348}" type="slidenum">
              <a:rPr lang="en-ZA" smtClean="0"/>
              <a:t>8</a:t>
            </a:fld>
            <a:endParaRPr lang="en-ZA" dirty="0"/>
          </a:p>
        </p:txBody>
      </p:sp>
    </p:spTree>
    <p:extLst>
      <p:ext uri="{BB962C8B-B14F-4D97-AF65-F5344CB8AC3E}">
        <p14:creationId xmlns:p14="http://schemas.microsoft.com/office/powerpoint/2010/main" val="382020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4" name="TextBox 3">
            <a:extLst>
              <a:ext uri="{FF2B5EF4-FFF2-40B4-BE49-F238E27FC236}">
                <a16:creationId xmlns:a16="http://schemas.microsoft.com/office/drawing/2014/main" id="{3F16DD64-A5EC-6E77-3A2C-893DBA93634E}"/>
              </a:ext>
            </a:extLst>
          </p:cNvPr>
          <p:cNvSpPr txBox="1"/>
          <p:nvPr/>
        </p:nvSpPr>
        <p:spPr>
          <a:xfrm>
            <a:off x="508505" y="1380662"/>
            <a:ext cx="10299703" cy="907941"/>
          </a:xfrm>
          <a:prstGeom prst="rect">
            <a:avLst/>
          </a:prstGeom>
          <a:noFill/>
        </p:spPr>
        <p:txBody>
          <a:bodyPr wrap="square" rtlCol="0">
            <a:spAutoFit/>
          </a:bodyPr>
          <a:lstStyle/>
          <a:p>
            <a:pPr>
              <a:lnSpc>
                <a:spcPct val="250000"/>
              </a:lnSpc>
            </a:pPr>
            <a:endParaRPr lang="en-ZA" sz="1400" dirty="0">
              <a:latin typeface="Arial" panose="020B0604020202020204" pitchFamily="34" charset="0"/>
              <a:cs typeface="Arial" panose="020B0604020202020204" pitchFamily="34" charset="0"/>
            </a:endParaRPr>
          </a:p>
          <a:p>
            <a:endParaRPr lang="en-ZA" dirty="0"/>
          </a:p>
        </p:txBody>
      </p:sp>
      <p:sp>
        <p:nvSpPr>
          <p:cNvPr id="5" name="Rectangle 4">
            <a:extLst>
              <a:ext uri="{FF2B5EF4-FFF2-40B4-BE49-F238E27FC236}">
                <a16:creationId xmlns:a16="http://schemas.microsoft.com/office/drawing/2014/main" id="{F33630DE-2FDF-16DB-FE7B-D420FE5CA7DF}"/>
              </a:ext>
            </a:extLst>
          </p:cNvPr>
          <p:cNvSpPr/>
          <p:nvPr/>
        </p:nvSpPr>
        <p:spPr>
          <a:xfrm>
            <a:off x="2752344" y="126365"/>
            <a:ext cx="6901518" cy="7301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Gaps in the </a:t>
            </a:r>
            <a:r>
              <a:rPr lang="en-ZA" sz="2800" b="1" dirty="0">
                <a:solidFill>
                  <a:prstClr val="black"/>
                </a:solidFill>
                <a:latin typeface="Arial" panose="020B0604020202020204" pitchFamily="34" charset="0"/>
                <a:ea typeface="+mj-ea"/>
                <a:cs typeface="Arial" panose="020B0604020202020204" pitchFamily="34" charset="0"/>
              </a:rPr>
              <a:t>CDS System</a:t>
            </a:r>
            <a:endParaRPr lang="en-ZA"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AACB6B8-B50F-2AAE-843D-A1F9FB268713}"/>
              </a:ext>
            </a:extLst>
          </p:cNvPr>
          <p:cNvSpPr/>
          <p:nvPr/>
        </p:nvSpPr>
        <p:spPr>
          <a:xfrm>
            <a:off x="4727448" y="1133856"/>
            <a:ext cx="7245096" cy="50566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Evolving changes on mandates of key stakeholders involved in the lifespan of an individual</a:t>
            </a:r>
          </a:p>
          <a:p>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High level implementation strategy limits operationalisation of the policy/building an integrated system</a:t>
            </a:r>
          </a:p>
          <a:p>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Absence of viable predictable resourcing strategy</a:t>
            </a:r>
          </a:p>
          <a:p>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No set out national targets, progress-indicators and mechanism for monitoring and evaluation </a:t>
            </a:r>
          </a:p>
          <a:p>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No joint-planning and national reporting</a:t>
            </a:r>
          </a:p>
        </p:txBody>
      </p:sp>
      <p:pic>
        <p:nvPicPr>
          <p:cNvPr id="8" name="Picture 7" descr="A person holding a puzzle piece&#10;&#10;Description automatically generated">
            <a:extLst>
              <a:ext uri="{FF2B5EF4-FFF2-40B4-BE49-F238E27FC236}">
                <a16:creationId xmlns:a16="http://schemas.microsoft.com/office/drawing/2014/main" id="{D457AB82-1C11-614A-A88F-0D4593456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6" y="1219200"/>
            <a:ext cx="4507992" cy="4568952"/>
          </a:xfrm>
          <a:prstGeom prst="rect">
            <a:avLst/>
          </a:prstGeom>
        </p:spPr>
      </p:pic>
      <p:sp>
        <p:nvSpPr>
          <p:cNvPr id="7" name="Footer Placeholder 6">
            <a:extLst>
              <a:ext uri="{FF2B5EF4-FFF2-40B4-BE49-F238E27FC236}">
                <a16:creationId xmlns:a16="http://schemas.microsoft.com/office/drawing/2014/main" id="{D238E8C9-81C3-625D-752C-19E4618A2DA1}"/>
              </a:ext>
            </a:extLst>
          </p:cNvPr>
          <p:cNvSpPr>
            <a:spLocks noGrp="1"/>
          </p:cNvSpPr>
          <p:nvPr>
            <p:ph type="ftr" sz="quarter" idx="11"/>
          </p:nvPr>
        </p:nvSpPr>
        <p:spPr/>
        <p:txBody>
          <a:bodyPr/>
          <a:lstStyle/>
          <a:p>
            <a:endParaRPr lang="en-ZA" dirty="0"/>
          </a:p>
        </p:txBody>
      </p:sp>
      <p:sp>
        <p:nvSpPr>
          <p:cNvPr id="10" name="Slide Number Placeholder 9">
            <a:extLst>
              <a:ext uri="{FF2B5EF4-FFF2-40B4-BE49-F238E27FC236}">
                <a16:creationId xmlns:a16="http://schemas.microsoft.com/office/drawing/2014/main" id="{FC8305AA-5080-6486-9C80-AB7DE9833CC9}"/>
              </a:ext>
            </a:extLst>
          </p:cNvPr>
          <p:cNvSpPr>
            <a:spLocks noGrp="1"/>
          </p:cNvSpPr>
          <p:nvPr>
            <p:ph type="sldNum" sz="quarter" idx="12"/>
          </p:nvPr>
        </p:nvSpPr>
        <p:spPr/>
        <p:txBody>
          <a:bodyPr/>
          <a:lstStyle/>
          <a:p>
            <a:fld id="{7108CDC5-E4D5-4190-A403-3DED7ED7A348}" type="slidenum">
              <a:rPr lang="en-ZA" smtClean="0"/>
              <a:t>9</a:t>
            </a:fld>
            <a:endParaRPr lang="en-ZA" dirty="0"/>
          </a:p>
        </p:txBody>
      </p:sp>
    </p:spTree>
    <p:extLst>
      <p:ext uri="{BB962C8B-B14F-4D97-AF65-F5344CB8AC3E}">
        <p14:creationId xmlns:p14="http://schemas.microsoft.com/office/powerpoint/2010/main" val="105686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821</Words>
  <Application>Microsoft Office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Abadi</vt:lpstr>
      <vt:lpstr>Abadi Extra Light</vt:lpstr>
      <vt:lpstr>Arial</vt:lpstr>
      <vt:lpstr>ArialMT</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Instruments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Nemesar</dc:creator>
  <cp:lastModifiedBy>Mfenyana, Nozuko</cp:lastModifiedBy>
  <cp:revision>20</cp:revision>
  <cp:lastPrinted>2024-05-22T15:17:09Z</cp:lastPrinted>
  <dcterms:created xsi:type="dcterms:W3CDTF">2022-09-29T06:59:37Z</dcterms:created>
  <dcterms:modified xsi:type="dcterms:W3CDTF">2024-05-23T06:04:26Z</dcterms:modified>
</cp:coreProperties>
</file>